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43"/>
  </p:notesMasterIdLst>
  <p:handoutMasterIdLst>
    <p:handoutMasterId r:id="rId44"/>
  </p:handoutMasterIdLst>
  <p:sldIdLst>
    <p:sldId id="10222" r:id="rId5"/>
    <p:sldId id="1735" r:id="rId6"/>
    <p:sldId id="10250" r:id="rId7"/>
    <p:sldId id="1786" r:id="rId8"/>
    <p:sldId id="10251" r:id="rId9"/>
    <p:sldId id="10243" r:id="rId10"/>
    <p:sldId id="10244" r:id="rId11"/>
    <p:sldId id="10252" r:id="rId12"/>
    <p:sldId id="10238" r:id="rId13"/>
    <p:sldId id="10253" r:id="rId14"/>
    <p:sldId id="10224" r:id="rId15"/>
    <p:sldId id="10246" r:id="rId16"/>
    <p:sldId id="10247" r:id="rId17"/>
    <p:sldId id="10265" r:id="rId18"/>
    <p:sldId id="10274" r:id="rId19"/>
    <p:sldId id="10266" r:id="rId20"/>
    <p:sldId id="10249" r:id="rId21"/>
    <p:sldId id="10267" r:id="rId22"/>
    <p:sldId id="10276" r:id="rId23"/>
    <p:sldId id="10268" r:id="rId24"/>
    <p:sldId id="10277" r:id="rId25"/>
    <p:sldId id="10269" r:id="rId26"/>
    <p:sldId id="10278" r:id="rId27"/>
    <p:sldId id="10270" r:id="rId28"/>
    <p:sldId id="10279" r:id="rId29"/>
    <p:sldId id="10271" r:id="rId30"/>
    <p:sldId id="10280" r:id="rId31"/>
    <p:sldId id="10272" r:id="rId32"/>
    <p:sldId id="10281" r:id="rId33"/>
    <p:sldId id="10273" r:id="rId34"/>
    <p:sldId id="10282" r:id="rId35"/>
    <p:sldId id="10254" r:id="rId36"/>
    <p:sldId id="10239" r:id="rId37"/>
    <p:sldId id="10248" r:id="rId38"/>
    <p:sldId id="10255" r:id="rId39"/>
    <p:sldId id="1796" r:id="rId40"/>
    <p:sldId id="1798" r:id="rId41"/>
    <p:sldId id="3129" r:id="rId42"/>
  </p:sldIdLst>
  <p:sldSz cx="12192000" cy="6858000"/>
  <p:notesSz cx="6858000" cy="9144000"/>
  <p:embeddedFontLst>
    <p:embeddedFont>
      <p:font typeface="Calibri" panose="020F0502020204030204" pitchFamily="34" charset="0"/>
      <p:regular r:id="rId45"/>
      <p:bold r:id="rId46"/>
      <p:italic r:id="rId47"/>
      <p:boldItalic r:id="rId48"/>
    </p:embeddedFont>
    <p:embeddedFont>
      <p:font typeface="Segoe UI" panose="020B0502040204020203" pitchFamily="34" charset="0"/>
      <p:regular r:id="rId49"/>
      <p:bold r:id="rId50"/>
      <p:italic r:id="rId51"/>
      <p:boldItalic r:id="rId52"/>
    </p:embeddedFont>
    <p:embeddedFont>
      <p:font typeface="Segoe UI Semibold" panose="020B0702040204020203" pitchFamily="34" charset="0"/>
      <p:bold r:id="rId53"/>
      <p:boldItalic r:id="rId54"/>
    </p:embeddedFont>
  </p:embeddedFontLst>
  <p:custDataLst>
    <p:tags r:id="rId5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C20E26B-4061-AA7B-217A-F27835ACEFCC}" name="Toby James" initials="TJ" userId="S::tojame@microsoft.com::4852c070-2e6b-4fbf-b108-1679f58fc2a2" providerId="AD"/>
  <p188:author id="{2C2B36A9-2036-82E3-70AF-FA0B03EF4E51}" name="Ajit Kotwal" initials="AK" userId="S::ajkotwal@microsoft.com::781b8ab5-6f9a-4511-aed5-b50cf9e67252" providerId="AD"/>
  <p188:author id="{D5C77FBB-3620-A16A-EEA3-BFC0661EA481}" name="Kuntal Ghoshal" initials="KG" userId="S::kughosha@microsoft.com::9365114f-3662-492a-8f44-5af3c15a219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ulie Neiley" initials="JN" lastIdx="7" clrIdx="0">
    <p:extLst>
      <p:ext uri="{19B8F6BF-5375-455C-9EA6-DF929625EA0E}">
        <p15:presenceInfo xmlns:p15="http://schemas.microsoft.com/office/powerpoint/2012/main" userId="S::juneiley@microsoft.com::af98ba14-8982-42eb-8fbe-118df68fa5e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E7CF"/>
    <a:srgbClr val="008272"/>
    <a:srgbClr val="3D3D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EE4DDD-33DF-4ECC-B9D1-B5112552FCBE}" v="276" dt="2021-05-07T15:54:16.3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57" autoAdjust="0"/>
    <p:restoredTop sz="86397" autoAdjust="0"/>
  </p:normalViewPr>
  <p:slideViewPr>
    <p:cSldViewPr snapToGrid="0">
      <p:cViewPr varScale="1">
        <p:scale>
          <a:sx n="66" d="100"/>
          <a:sy n="66" d="100"/>
        </p:scale>
        <p:origin x="38" y="115"/>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ags" Target="tags/tag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10.fntdata"/><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5.fntdata"/><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2.fntdata"/><Relationship Id="rId5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EC9A59-2D54-4EB5-A21F-8B0704F6F4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61193E-CD2D-4EBD-BB6B-DAF2B64F91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81934B-9E7B-47BD-9E11-CD9D0B990116}" type="datetimeFigureOut">
              <a:rPr lang="en-US" smtClean="0"/>
              <a:t>8/24/2021</a:t>
            </a:fld>
            <a:endParaRPr lang="en-US"/>
          </a:p>
        </p:txBody>
      </p:sp>
      <p:sp>
        <p:nvSpPr>
          <p:cNvPr id="4" name="Footer Placeholder 3">
            <a:extLst>
              <a:ext uri="{FF2B5EF4-FFF2-40B4-BE49-F238E27FC236}">
                <a16:creationId xmlns:a16="http://schemas.microsoft.com/office/drawing/2014/main" id="{F85FB0A6-1F75-44FD-8F68-A2AAA1D59D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25F2C96-14CF-48ED-BA80-70B9F297D56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808807-CD91-4D83-9199-4BCB992AB271}" type="slidenum">
              <a:rPr lang="en-US" smtClean="0"/>
              <a:t>‹#›</a:t>
            </a:fld>
            <a:endParaRPr lang="en-US"/>
          </a:p>
        </p:txBody>
      </p:sp>
    </p:spTree>
    <p:extLst>
      <p:ext uri="{BB962C8B-B14F-4D97-AF65-F5344CB8AC3E}">
        <p14:creationId xmlns:p14="http://schemas.microsoft.com/office/powerpoint/2010/main" val="9109607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AA970-998E-44B5-A973-040C3B8B3432}" type="datetimeFigureOut">
              <a:rPr lang="en-US" smtClean="0"/>
              <a:t>8/24/2021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66B356-2F22-40D0-A92B-C8127227BBA1}" type="slidenum">
              <a:rPr lang="en-US" smtClean="0"/>
              <a:t>‹#›</a:t>
            </a:fld>
            <a:endParaRPr lang="en-US"/>
          </a:p>
        </p:txBody>
      </p:sp>
    </p:spTree>
    <p:extLst>
      <p:ext uri="{BB962C8B-B14F-4D97-AF65-F5344CB8AC3E}">
        <p14:creationId xmlns:p14="http://schemas.microsoft.com/office/powerpoint/2010/main" val="1027385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community.dynamics.com/crm/b/crminthefield/posts/test-automation-and-easyrepro-01---overview-and-getting-started"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xrmenterprise.com/2020/03/easyrepro-in-60-seconds/" TargetMode="External"/><Relationship Id="rId4" Type="http://schemas.openxmlformats.org/officeDocument/2006/relationships/hyperlink" Target="https://nam06.safelinks.protection.outlook.com/?url=https%3A%2F%2Fwww.youtube.com%2Fwatch%3Fv%3DLF0hmSysWCg&amp;data=01%7C01%7Crichaj%40microsoft.com%7Cdfb4c1fa4aad43b988e508d6c979fe64%7C72f988bf86f141af91ab2d7cd011db47%7C1&amp;sdata=Bxs1impvySOVeL8o6oUHD7BF93G7i%2Fa4vPsLSSvsbxk%3D&amp;reserved=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F0E8ADD-5317-4C14-B1BC-530D7C569EEA}" type="datetime8">
              <a:rPr lang="en-US" smtClean="0"/>
              <a:t>8/24/2021 9:10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5362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15</a:t>
            </a:fld>
            <a:endParaRPr lang="en-US"/>
          </a:p>
        </p:txBody>
      </p:sp>
    </p:spTree>
    <p:extLst>
      <p:ext uri="{BB962C8B-B14F-4D97-AF65-F5344CB8AC3E}">
        <p14:creationId xmlns:p14="http://schemas.microsoft.com/office/powerpoint/2010/main" val="1918145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17</a:t>
            </a:fld>
            <a:endParaRPr lang="en-US"/>
          </a:p>
        </p:txBody>
      </p:sp>
    </p:spTree>
    <p:extLst>
      <p:ext uri="{BB962C8B-B14F-4D97-AF65-F5344CB8AC3E}">
        <p14:creationId xmlns:p14="http://schemas.microsoft.com/office/powerpoint/2010/main" val="1918145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19</a:t>
            </a:fld>
            <a:endParaRPr lang="en-US"/>
          </a:p>
        </p:txBody>
      </p:sp>
    </p:spTree>
    <p:extLst>
      <p:ext uri="{BB962C8B-B14F-4D97-AF65-F5344CB8AC3E}">
        <p14:creationId xmlns:p14="http://schemas.microsoft.com/office/powerpoint/2010/main" val="1918145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21</a:t>
            </a:fld>
            <a:endParaRPr lang="en-US"/>
          </a:p>
        </p:txBody>
      </p:sp>
    </p:spTree>
    <p:extLst>
      <p:ext uri="{BB962C8B-B14F-4D97-AF65-F5344CB8AC3E}">
        <p14:creationId xmlns:p14="http://schemas.microsoft.com/office/powerpoint/2010/main" val="1918145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23</a:t>
            </a:fld>
            <a:endParaRPr lang="en-US"/>
          </a:p>
        </p:txBody>
      </p:sp>
    </p:spTree>
    <p:extLst>
      <p:ext uri="{BB962C8B-B14F-4D97-AF65-F5344CB8AC3E}">
        <p14:creationId xmlns:p14="http://schemas.microsoft.com/office/powerpoint/2010/main" val="1918145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25</a:t>
            </a:fld>
            <a:endParaRPr lang="en-US"/>
          </a:p>
        </p:txBody>
      </p:sp>
    </p:spTree>
    <p:extLst>
      <p:ext uri="{BB962C8B-B14F-4D97-AF65-F5344CB8AC3E}">
        <p14:creationId xmlns:p14="http://schemas.microsoft.com/office/powerpoint/2010/main" val="1918145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27</a:t>
            </a:fld>
            <a:endParaRPr lang="en-US"/>
          </a:p>
        </p:txBody>
      </p:sp>
    </p:spTree>
    <p:extLst>
      <p:ext uri="{BB962C8B-B14F-4D97-AF65-F5344CB8AC3E}">
        <p14:creationId xmlns:p14="http://schemas.microsoft.com/office/powerpoint/2010/main" val="1918145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29</a:t>
            </a:fld>
            <a:endParaRPr lang="en-US"/>
          </a:p>
        </p:txBody>
      </p:sp>
    </p:spTree>
    <p:extLst>
      <p:ext uri="{BB962C8B-B14F-4D97-AF65-F5344CB8AC3E}">
        <p14:creationId xmlns:p14="http://schemas.microsoft.com/office/powerpoint/2010/main" val="1918145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31</a:t>
            </a:fld>
            <a:endParaRPr lang="en-US"/>
          </a:p>
        </p:txBody>
      </p:sp>
    </p:spTree>
    <p:extLst>
      <p:ext uri="{BB962C8B-B14F-4D97-AF65-F5344CB8AC3E}">
        <p14:creationId xmlns:p14="http://schemas.microsoft.com/office/powerpoint/2010/main" val="1918145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t>=========================</a:t>
            </a:r>
          </a:p>
          <a:p>
            <a:r>
              <a:rPr lang="en-US" b="1" noProof="0"/>
              <a:t>Why are we asking this information?</a:t>
            </a:r>
          </a:p>
          <a:p>
            <a:pPr marL="171450" indent="-171450">
              <a:buFont typeface="Arial" panose="020B0604020202020204" pitchFamily="34" charset="0"/>
              <a:buChar char="•"/>
            </a:pPr>
            <a:r>
              <a:rPr lang="en-US" noProof="0"/>
              <a:t>To understand if there are any specific tools in use</a:t>
            </a:r>
          </a:p>
          <a:p>
            <a:endParaRPr lang="en-US" noProof="0"/>
          </a:p>
          <a:p>
            <a:r>
              <a:rPr lang="en-US" noProof="0"/>
              <a:t>=========================</a:t>
            </a:r>
          </a:p>
          <a:p>
            <a:r>
              <a:rPr lang="en-US" b="1" noProof="0"/>
              <a:t>What we’ll do with this information?</a:t>
            </a:r>
          </a:p>
          <a:p>
            <a:pPr marL="171450" indent="-171450">
              <a:buFont typeface="Arial" panose="020B0604020202020204" pitchFamily="34" charset="0"/>
              <a:buChar char="•"/>
            </a:pPr>
            <a:r>
              <a:rPr lang="en-US" noProof="0"/>
              <a:t>If you are not using any tools, we can provide you suggestions followed by other customers</a:t>
            </a:r>
          </a:p>
          <a:p>
            <a:pPr marL="171450" indent="-171450">
              <a:buFont typeface="Arial" panose="020B0604020202020204" pitchFamily="34" charset="0"/>
              <a:buChar char="•"/>
            </a:pPr>
            <a:r>
              <a:rPr lang="en-US" noProof="0"/>
              <a:t>Provide you links to our tools:</a:t>
            </a:r>
          </a:p>
          <a:p>
            <a:pPr marL="0" indent="0">
              <a:buFont typeface="Arial" panose="020B0604020202020204" pitchFamily="34" charset="0"/>
              <a:buNone/>
            </a:pPr>
            <a:endParaRPr lang="en-US" noProof="0"/>
          </a:p>
          <a:p>
            <a:r>
              <a:rPr lang="en-US"/>
              <a:t>Easy Repro – Getting Started</a:t>
            </a:r>
          </a:p>
          <a:p>
            <a:r>
              <a:rPr lang="en-AU">
                <a:hlinkClick r:id="rId3"/>
              </a:rPr>
              <a:t>https://community.dynamics.com/crm/b/crminthefield/posts/test-automation-and-easyrepro-01---overview-and-getting-started</a:t>
            </a:r>
            <a:endParaRPr lang="en-US">
              <a:cs typeface="Calibri"/>
            </a:endParaRPr>
          </a:p>
          <a:p>
            <a:r>
              <a:rPr lang="en-US"/>
              <a:t> </a:t>
            </a:r>
            <a:endParaRPr lang="en-US">
              <a:cs typeface="Calibri"/>
            </a:endParaRPr>
          </a:p>
          <a:p>
            <a:r>
              <a:rPr lang="en-US"/>
              <a:t>Automated and Manual Testing with Azure Test Plan (DevOps) </a:t>
            </a:r>
          </a:p>
          <a:p>
            <a:r>
              <a:rPr lang="en-US">
                <a:hlinkClick r:id="rId4"/>
              </a:rPr>
              <a:t>https://www.youtube.com/watch?v=LF0hmSysWCg</a:t>
            </a:r>
            <a:endParaRPr lang="en-US"/>
          </a:p>
          <a:p>
            <a:endParaRPr lang="en-US">
              <a:cs typeface="Calibri"/>
            </a:endParaRPr>
          </a:p>
          <a:p>
            <a:endParaRPr lang="en-US">
              <a:cs typeface="Calibri"/>
            </a:endParaRPr>
          </a:p>
          <a:p>
            <a:r>
              <a:rPr lang="en-US" err="1">
                <a:cs typeface="Calibri"/>
              </a:rPr>
              <a:t>EasyRepro</a:t>
            </a:r>
            <a:r>
              <a:rPr lang="en-US">
                <a:cs typeface="Calibri"/>
              </a:rPr>
              <a:t> in 60 Seconds</a:t>
            </a:r>
          </a:p>
          <a:p>
            <a:r>
              <a:rPr lang="en-AU">
                <a:hlinkClick r:id="rId5"/>
              </a:rPr>
              <a:t>http://xrmenterprise.com/2020/03/easyrepro-in-60-seconds/</a:t>
            </a:r>
            <a:endParaRPr lang="en-US">
              <a:cs typeface="Calibri"/>
            </a:endParaRPr>
          </a:p>
          <a:p>
            <a:pPr marL="0" indent="0">
              <a:buFont typeface="Arial" panose="020B0604020202020204" pitchFamily="34" charset="0"/>
              <a:buNone/>
            </a:pPr>
            <a:endParaRPr lang="en-US" noProof="0"/>
          </a:p>
          <a:p>
            <a:endParaRPr lang="en-US" noProof="0"/>
          </a:p>
          <a:p>
            <a:r>
              <a:rPr lang="en-US" noProof="0"/>
              <a:t>=========================</a:t>
            </a:r>
          </a:p>
          <a:p>
            <a:r>
              <a:rPr lang="en-US" b="1" noProof="0"/>
              <a:t>FAQ:</a:t>
            </a:r>
          </a:p>
          <a:p>
            <a:endParaRPr lang="pt-PT"/>
          </a:p>
        </p:txBody>
      </p:sp>
      <p:sp>
        <p:nvSpPr>
          <p:cNvPr id="4" name="Slide Number Placeholder 3"/>
          <p:cNvSpPr>
            <a:spLocks noGrp="1"/>
          </p:cNvSpPr>
          <p:nvPr>
            <p:ph type="sldNum" sz="quarter" idx="5"/>
          </p:nvPr>
        </p:nvSpPr>
        <p:spPr/>
        <p:txBody>
          <a:bodyPr/>
          <a:lstStyle/>
          <a:p>
            <a:fld id="{820133BD-6629-D245-9461-799999F1C98F}" type="slidenum">
              <a:rPr lang="en-US" smtClean="0"/>
              <a:t>33</a:t>
            </a:fld>
            <a:endParaRPr lang="en-US"/>
          </a:p>
        </p:txBody>
      </p:sp>
    </p:spTree>
    <p:extLst>
      <p:ext uri="{BB962C8B-B14F-4D97-AF65-F5344CB8AC3E}">
        <p14:creationId xmlns:p14="http://schemas.microsoft.com/office/powerpoint/2010/main" val="594624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2</a:t>
            </a:fld>
            <a:endParaRPr lang="en-US"/>
          </a:p>
        </p:txBody>
      </p:sp>
    </p:spTree>
    <p:extLst>
      <p:ext uri="{BB962C8B-B14F-4D97-AF65-F5344CB8AC3E}">
        <p14:creationId xmlns:p14="http://schemas.microsoft.com/office/powerpoint/2010/main" val="39569151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820133BD-6629-D245-9461-799999F1C98F}" type="slidenum">
              <a:rPr lang="en-US" smtClean="0"/>
              <a:t>34</a:t>
            </a:fld>
            <a:endParaRPr lang="en-US"/>
          </a:p>
        </p:txBody>
      </p:sp>
    </p:spTree>
    <p:extLst>
      <p:ext uri="{BB962C8B-B14F-4D97-AF65-F5344CB8AC3E}">
        <p14:creationId xmlns:p14="http://schemas.microsoft.com/office/powerpoint/2010/main" val="273628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017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9444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F0E8ADD-5317-4C14-B1BC-530D7C569E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8/24/2021 9:10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378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4</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6</a:t>
            </a:fld>
            <a:endParaRPr lang="en-US"/>
          </a:p>
        </p:txBody>
      </p:sp>
    </p:spTree>
    <p:extLst>
      <p:ext uri="{BB962C8B-B14F-4D97-AF65-F5344CB8AC3E}">
        <p14:creationId xmlns:p14="http://schemas.microsoft.com/office/powerpoint/2010/main" val="1849673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7</a:t>
            </a:fld>
            <a:endParaRPr lang="en-US"/>
          </a:p>
        </p:txBody>
      </p:sp>
    </p:spTree>
    <p:extLst>
      <p:ext uri="{BB962C8B-B14F-4D97-AF65-F5344CB8AC3E}">
        <p14:creationId xmlns:p14="http://schemas.microsoft.com/office/powerpoint/2010/main" val="2416759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9</a:t>
            </a:fld>
            <a:endParaRPr lang="en-US"/>
          </a:p>
        </p:txBody>
      </p:sp>
    </p:spTree>
    <p:extLst>
      <p:ext uri="{BB962C8B-B14F-4D97-AF65-F5344CB8AC3E}">
        <p14:creationId xmlns:p14="http://schemas.microsoft.com/office/powerpoint/2010/main" val="974039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11</a:t>
            </a:fld>
            <a:endParaRPr lang="en-US"/>
          </a:p>
        </p:txBody>
      </p:sp>
    </p:spTree>
    <p:extLst>
      <p:ext uri="{BB962C8B-B14F-4D97-AF65-F5344CB8AC3E}">
        <p14:creationId xmlns:p14="http://schemas.microsoft.com/office/powerpoint/2010/main" val="1891889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12</a:t>
            </a:fld>
            <a:endParaRPr lang="en-US"/>
          </a:p>
        </p:txBody>
      </p:sp>
    </p:spTree>
    <p:extLst>
      <p:ext uri="{BB962C8B-B14F-4D97-AF65-F5344CB8AC3E}">
        <p14:creationId xmlns:p14="http://schemas.microsoft.com/office/powerpoint/2010/main" val="1977770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13</a:t>
            </a:fld>
            <a:endParaRPr lang="en-US"/>
          </a:p>
        </p:txBody>
      </p:sp>
    </p:spTree>
    <p:extLst>
      <p:ext uri="{BB962C8B-B14F-4D97-AF65-F5344CB8AC3E}">
        <p14:creationId xmlns:p14="http://schemas.microsoft.com/office/powerpoint/2010/main" val="906690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Master" Target="../slideMasters/slideMaster1.xml"/><Relationship Id="rId7" Type="http://schemas.openxmlformats.org/officeDocument/2006/relationships/image" Target="../media/image7.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emf"/><Relationship Id="rId5" Type="http://schemas.openxmlformats.org/officeDocument/2006/relationships/oleObject" Target="../embeddings/oleObject1.bin"/><Relationship Id="rId4" Type="http://schemas.openxmlformats.org/officeDocument/2006/relationships/image" Target="../media/image5.jpeg"/><Relationship Id="rId9"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emf"/><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1.jpeg"/><Relationship Id="rId5" Type="http://schemas.openxmlformats.org/officeDocument/2006/relationships/image" Target="../media/image6.emf"/><Relationship Id="rId4" Type="http://schemas.openxmlformats.org/officeDocument/2006/relationships/oleObject" Target="../embeddings/oleObject2.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emf"/><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2.jpeg"/><Relationship Id="rId5" Type="http://schemas.openxmlformats.org/officeDocument/2006/relationships/image" Target="../media/image6.emf"/><Relationship Id="rId4" Type="http://schemas.openxmlformats.org/officeDocument/2006/relationships/oleObject" Target="../embeddings/oleObject3.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emf"/><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3.jpeg"/><Relationship Id="rId5" Type="http://schemas.openxmlformats.org/officeDocument/2006/relationships/image" Target="../media/image6.emf"/><Relationship Id="rId4" Type="http://schemas.openxmlformats.org/officeDocument/2006/relationships/oleObject" Target="../embeddings/oleObject4.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emf"/><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4.jpeg"/><Relationship Id="rId5" Type="http://schemas.openxmlformats.org/officeDocument/2006/relationships/image" Target="../media/image6.emf"/><Relationship Id="rId4" Type="http://schemas.openxmlformats.org/officeDocument/2006/relationships/oleObject" Target="../embeddings/oleObject5.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3" y="2077789"/>
            <a:ext cx="5825213"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927231"/>
            <a:ext cx="5826717" cy="715107"/>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4" name="Picture 3">
            <a:extLst>
              <a:ext uri="{FF2B5EF4-FFF2-40B4-BE49-F238E27FC236}">
                <a16:creationId xmlns:a16="http://schemas.microsoft.com/office/drawing/2014/main" id="{D4B8B8BB-1A51-426E-BFB3-31A7B8AB78C5}"/>
              </a:ext>
            </a:extLst>
          </p:cNvPr>
          <p:cNvPicPr>
            <a:picLocks noChangeAspect="1"/>
          </p:cNvPicPr>
          <p:nvPr userDrawn="1"/>
        </p:nvPicPr>
        <p:blipFill>
          <a:blip r:embed="rId3"/>
          <a:stretch>
            <a:fillRect/>
          </a:stretch>
        </p:blipFill>
        <p:spPr>
          <a:xfrm>
            <a:off x="6096000" y="0"/>
            <a:ext cx="6096000" cy="6858000"/>
          </a:xfrm>
          <a:prstGeom prst="rect">
            <a:avLst/>
          </a:prstGeom>
        </p:spPr>
      </p:pic>
    </p:spTree>
    <p:extLst>
      <p:ext uri="{BB962C8B-B14F-4D97-AF65-F5344CB8AC3E}">
        <p14:creationId xmlns:p14="http://schemas.microsoft.com/office/powerpoint/2010/main" val="1095861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554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40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82115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Divider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004269"/>
            <a:ext cx="4597785" cy="849463"/>
          </a:xfrm>
          <a:noFill/>
        </p:spPr>
        <p:txBody>
          <a:bodyPr wrap="square" tIns="91440" bIns="91440" anchor="ctr" anchorCtr="0">
            <a:spAutoFit/>
          </a:bodyPr>
          <a:lstStyle>
            <a:lvl1pPr>
              <a:defRPr sz="4800" spc="-98" baseline="0">
                <a:solidFill>
                  <a:schemeClr val="bg1"/>
                </a:solidFill>
              </a:defRPr>
            </a:lvl1pPr>
          </a:lstStyle>
          <a:p>
            <a:r>
              <a:rPr lang="en-US"/>
              <a:t>Section title</a:t>
            </a:r>
          </a:p>
        </p:txBody>
      </p:sp>
      <p:pic>
        <p:nvPicPr>
          <p:cNvPr id="3" name="Picture 2">
            <a:extLst>
              <a:ext uri="{FF2B5EF4-FFF2-40B4-BE49-F238E27FC236}">
                <a16:creationId xmlns:a16="http://schemas.microsoft.com/office/drawing/2014/main" id="{51D391B2-3CAF-40D8-85A6-FF13AB28D531}"/>
              </a:ext>
            </a:extLst>
          </p:cNvPr>
          <p:cNvPicPr>
            <a:picLocks noChangeAspect="1"/>
          </p:cNvPicPr>
          <p:nvPr userDrawn="1"/>
        </p:nvPicPr>
        <p:blipFill>
          <a:blip r:embed="rId2"/>
          <a:stretch>
            <a:fillRect/>
          </a:stretch>
        </p:blipFill>
        <p:spPr>
          <a:xfrm>
            <a:off x="4864608" y="0"/>
            <a:ext cx="7327392" cy="6858000"/>
          </a:xfrm>
          <a:prstGeom prst="rect">
            <a:avLst/>
          </a:prstGeom>
        </p:spPr>
      </p:pic>
    </p:spTree>
    <p:extLst>
      <p:ext uri="{BB962C8B-B14F-4D97-AF65-F5344CB8AC3E}">
        <p14:creationId xmlns:p14="http://schemas.microsoft.com/office/powerpoint/2010/main" val="394200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9860598F-5489-4F0B-B9DA-B1DC8ECA311B}"/>
              </a:ext>
            </a:extLst>
          </p:cNvPr>
          <p:cNvSpPr>
            <a:spLocks noGrp="1"/>
          </p:cNvSpPr>
          <p:nvPr>
            <p:ph sz="quarter" idx="10" hasCustomPrompt="1"/>
          </p:nvPr>
        </p:nvSpPr>
        <p:spPr>
          <a:xfrm>
            <a:off x="832916" y="1262216"/>
            <a:ext cx="10901882" cy="406265"/>
          </a:xfrm>
        </p:spPr>
        <p:txBody>
          <a:bodyPr/>
          <a:lstStyle>
            <a:lvl1pPr marL="0" indent="0">
              <a:buNone/>
              <a:defRPr sz="1600"/>
            </a:lvl1pPr>
            <a:lvl2pPr marL="336145" indent="0">
              <a:buNone/>
              <a:defRPr/>
            </a:lvl2pPr>
          </a:lstStyle>
          <a:p>
            <a:pPr lvl="0"/>
            <a:r>
              <a:rPr lang="en-US"/>
              <a:t>Review Item</a:t>
            </a:r>
          </a:p>
        </p:txBody>
      </p:sp>
      <p:sp>
        <p:nvSpPr>
          <p:cNvPr id="4" name="Title 1">
            <a:extLst>
              <a:ext uri="{FF2B5EF4-FFF2-40B4-BE49-F238E27FC236}">
                <a16:creationId xmlns:a16="http://schemas.microsoft.com/office/drawing/2014/main" id="{C2C1733E-B422-45C8-8755-B39BEA08850B}"/>
              </a:ext>
            </a:extLst>
          </p:cNvPr>
          <p:cNvSpPr>
            <a:spLocks noGrp="1"/>
          </p:cNvSpPr>
          <p:nvPr>
            <p:ph type="title" hasCustomPrompt="1"/>
          </p:nvPr>
        </p:nvSpPr>
        <p:spPr>
          <a:xfrm>
            <a:off x="269240" y="289511"/>
            <a:ext cx="11655840" cy="899665"/>
          </a:xfrm>
        </p:spPr>
        <p:txBody>
          <a:bodyPr/>
          <a:lstStyle>
            <a:lvl1pPr>
              <a:defRPr/>
            </a:lvl1pPr>
          </a:lstStyle>
          <a:p>
            <a:r>
              <a:rPr lang="en-GB">
                <a:highlight>
                  <a:srgbClr val="FFFF00"/>
                </a:highlight>
              </a:rPr>
              <a:t>REVIEW TOPIC</a:t>
            </a:r>
          </a:p>
        </p:txBody>
      </p:sp>
      <p:grpSp>
        <p:nvGrpSpPr>
          <p:cNvPr id="8" name="Group 7">
            <a:extLst>
              <a:ext uri="{FF2B5EF4-FFF2-40B4-BE49-F238E27FC236}">
                <a16:creationId xmlns:a16="http://schemas.microsoft.com/office/drawing/2014/main" id="{E38D5D52-C2AC-4D22-8669-793E54461611}"/>
              </a:ext>
            </a:extLst>
          </p:cNvPr>
          <p:cNvGrpSpPr/>
          <p:nvPr/>
        </p:nvGrpSpPr>
        <p:grpSpPr>
          <a:xfrm>
            <a:off x="457200" y="1287313"/>
            <a:ext cx="326112" cy="326112"/>
            <a:chOff x="115497" y="1864737"/>
            <a:chExt cx="461744" cy="461744"/>
          </a:xfrm>
          <a:solidFill>
            <a:schemeClr val="tx2"/>
          </a:solidFill>
        </p:grpSpPr>
        <p:sp>
          <p:nvSpPr>
            <p:cNvPr id="9" name="Freeform: Shape 8">
              <a:extLst>
                <a:ext uri="{FF2B5EF4-FFF2-40B4-BE49-F238E27FC236}">
                  <a16:creationId xmlns:a16="http://schemas.microsoft.com/office/drawing/2014/main" id="{B0835B06-2B3C-4CBA-8C30-D2BA7BF6443E}"/>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Graphic 77">
              <a:extLst>
                <a:ext uri="{FF2B5EF4-FFF2-40B4-BE49-F238E27FC236}">
                  <a16:creationId xmlns:a16="http://schemas.microsoft.com/office/drawing/2014/main" id="{70021638-8B44-4082-87EC-45BA11C3277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11" name="Rectangle 10">
            <a:extLst>
              <a:ext uri="{FF2B5EF4-FFF2-40B4-BE49-F238E27FC236}">
                <a16:creationId xmlns:a16="http://schemas.microsoft.com/office/drawing/2014/main" id="{18C2EFA9-917C-4222-9A71-16F8B08FDF2E}"/>
              </a:ext>
            </a:extLst>
          </p:cNvPr>
          <p:cNvSpPr/>
          <p:nvPr userDrawn="1"/>
        </p:nvSpPr>
        <p:spPr>
          <a:xfrm>
            <a:off x="457200" y="1711563"/>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Add Info</a:t>
            </a:r>
          </a:p>
        </p:txBody>
      </p:sp>
      <p:sp>
        <p:nvSpPr>
          <p:cNvPr id="12" name="Rectangle 11">
            <a:extLst>
              <a:ext uri="{FF2B5EF4-FFF2-40B4-BE49-F238E27FC236}">
                <a16:creationId xmlns:a16="http://schemas.microsoft.com/office/drawing/2014/main" id="{4942C1D3-04C3-475F-BA4B-B00CCB1BE2EE}"/>
              </a:ext>
            </a:extLst>
          </p:cNvPr>
          <p:cNvSpPr/>
          <p:nvPr userDrawn="1"/>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3523634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4949371" y="2277275"/>
            <a:ext cx="2293258" cy="2303450"/>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42236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8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34903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622113"/>
            <a:ext cx="11007660" cy="1703429"/>
          </a:xfrm>
        </p:spPr>
        <p:txBody>
          <a:bodyPr anchor="ctr"/>
          <a:lstStyle>
            <a:lvl1pPr>
              <a:defRPr sz="5881">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0997" y="482864"/>
            <a:ext cx="1225864" cy="261495"/>
          </a:xfrm>
          <a:prstGeom prst="rect">
            <a:avLst/>
          </a:prstGeom>
        </p:spPr>
      </p:pic>
    </p:spTree>
    <p:extLst>
      <p:ext uri="{BB962C8B-B14F-4D97-AF65-F5344CB8AC3E}">
        <p14:creationId xmlns:p14="http://schemas.microsoft.com/office/powerpoint/2010/main" val="54415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447045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68978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4_Title Slide Photo_Option">
    <p:bg>
      <p:bgPr>
        <a:solidFill>
          <a:schemeClr val="accent1"/>
        </a:solidFill>
        <a:effectLst/>
      </p:bgPr>
    </p:bg>
    <p:spTree>
      <p:nvGrpSpPr>
        <p:cNvPr id="1" name=""/>
        <p:cNvGrpSpPr/>
        <p:nvPr/>
      </p:nvGrpSpPr>
      <p:grpSpPr>
        <a:xfrm>
          <a:off x="0" y="0"/>
          <a:ext cx="0" cy="0"/>
          <a:chOff x="0" y="0"/>
          <a:chExt cx="0" cy="0"/>
        </a:xfrm>
      </p:grpSpPr>
      <p:pic>
        <p:nvPicPr>
          <p:cNvPr id="12" name="Picture 11" descr="Two people standing in front of a window&#10;&#10;Description automatically generated">
            <a:extLst>
              <a:ext uri="{FF2B5EF4-FFF2-40B4-BE49-F238E27FC236}">
                <a16:creationId xmlns:a16="http://schemas.microsoft.com/office/drawing/2014/main" id="{F95A9D7D-24EC-493F-9813-9AD72ADD532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6587" t="4933" b="4933"/>
          <a:stretch/>
        </p:blipFill>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9" name="Title 1"/>
          <p:cNvSpPr>
            <a:spLocks noGrp="1"/>
          </p:cNvSpPr>
          <p:nvPr>
            <p:ph type="title" hasCustomPrompt="1"/>
          </p:nvPr>
        </p:nvSpPr>
        <p:spPr bwMode="auto">
          <a:xfrm>
            <a:off x="269303" y="2077789"/>
            <a:ext cx="5825213"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927231"/>
            <a:ext cx="5826717" cy="715107"/>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1976398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REVIEW ITEM</a:t>
            </a:r>
          </a:p>
        </p:txBody>
      </p:sp>
    </p:spTree>
    <p:extLst>
      <p:ext uri="{BB962C8B-B14F-4D97-AF65-F5344CB8AC3E}">
        <p14:creationId xmlns:p14="http://schemas.microsoft.com/office/powerpoint/2010/main" val="3241177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6_Title with ph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2325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045">
          <p15:clr>
            <a:srgbClr val="FBAE40"/>
          </p15:clr>
        </p15:guide>
        <p15:guide id="2" pos="578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C7DF7-1608-4A0B-B322-01106812F7D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38A6C31-0896-4770-A9EB-31A147AA6F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D1597EB-E4C9-4A23-9CC0-27D12CE658C1}"/>
              </a:ext>
            </a:extLst>
          </p:cNvPr>
          <p:cNvSpPr>
            <a:spLocks noGrp="1"/>
          </p:cNvSpPr>
          <p:nvPr>
            <p:ph type="dt" sz="half" idx="10"/>
          </p:nvPr>
        </p:nvSpPr>
        <p:spPr/>
        <p:txBody>
          <a:bodyPr/>
          <a:lstStyle/>
          <a:p>
            <a:fld id="{3486BDEF-4AC0-4574-92A4-B1E39340FCA7}" type="datetimeFigureOut">
              <a:rPr lang="en-AU" smtClean="0"/>
              <a:t>24/08/2021</a:t>
            </a:fld>
            <a:endParaRPr lang="en-AU"/>
          </a:p>
        </p:txBody>
      </p:sp>
      <p:sp>
        <p:nvSpPr>
          <p:cNvPr id="5" name="Footer Placeholder 4">
            <a:extLst>
              <a:ext uri="{FF2B5EF4-FFF2-40B4-BE49-F238E27FC236}">
                <a16:creationId xmlns:a16="http://schemas.microsoft.com/office/drawing/2014/main" id="{F985C517-0B99-4323-8086-FF72D7259B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CFFF030-FCB4-4B85-9D61-600855EBADC5}"/>
              </a:ext>
            </a:extLst>
          </p:cNvPr>
          <p:cNvSpPr>
            <a:spLocks noGrp="1"/>
          </p:cNvSpPr>
          <p:nvPr>
            <p:ph type="sldNum" sz="quarter" idx="12"/>
          </p:nvPr>
        </p:nvSpPr>
        <p:spPr/>
        <p:txBody>
          <a:bodyPr/>
          <a:lstStyle/>
          <a:p>
            <a:fld id="{65B60125-6808-44CD-8D9C-2EBBDE3C06D6}" type="slidenum">
              <a:rPr lang="en-AU" smtClean="0"/>
              <a:t>‹#›</a:t>
            </a:fld>
            <a:endParaRPr lang="en-AU"/>
          </a:p>
        </p:txBody>
      </p:sp>
    </p:spTree>
    <p:extLst>
      <p:ext uri="{BB962C8B-B14F-4D97-AF65-F5344CB8AC3E}">
        <p14:creationId xmlns:p14="http://schemas.microsoft.com/office/powerpoint/2010/main" val="3875869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040F-D52E-4BBF-B0BC-0750D95E0C4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BEE28B1-7353-4BCF-86E4-A1F00A9E4D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0CDBDD43-8E9A-455E-9C95-AD6827C36C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80A2754-27B4-4AE7-87D8-091F3FC26E5B}"/>
              </a:ext>
            </a:extLst>
          </p:cNvPr>
          <p:cNvSpPr>
            <a:spLocks noGrp="1"/>
          </p:cNvSpPr>
          <p:nvPr>
            <p:ph type="dt" sz="half" idx="10"/>
          </p:nvPr>
        </p:nvSpPr>
        <p:spPr/>
        <p:txBody>
          <a:bodyPr/>
          <a:lstStyle/>
          <a:p>
            <a:fld id="{3486BDEF-4AC0-4574-92A4-B1E39340FCA7}" type="datetimeFigureOut">
              <a:rPr lang="en-AU" smtClean="0"/>
              <a:t>24/08/2021</a:t>
            </a:fld>
            <a:endParaRPr lang="en-AU"/>
          </a:p>
        </p:txBody>
      </p:sp>
      <p:sp>
        <p:nvSpPr>
          <p:cNvPr id="6" name="Footer Placeholder 5">
            <a:extLst>
              <a:ext uri="{FF2B5EF4-FFF2-40B4-BE49-F238E27FC236}">
                <a16:creationId xmlns:a16="http://schemas.microsoft.com/office/drawing/2014/main" id="{37497B5C-960B-41F4-98A9-D34562D26D3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91B55D4-46CE-4C77-9E55-439DF4D4366D}"/>
              </a:ext>
            </a:extLst>
          </p:cNvPr>
          <p:cNvSpPr>
            <a:spLocks noGrp="1"/>
          </p:cNvSpPr>
          <p:nvPr>
            <p:ph type="sldNum" sz="quarter" idx="12"/>
          </p:nvPr>
        </p:nvSpPr>
        <p:spPr/>
        <p:txBody>
          <a:bodyPr/>
          <a:lstStyle/>
          <a:p>
            <a:fld id="{65B60125-6808-44CD-8D9C-2EBBDE3C06D6}" type="slidenum">
              <a:rPr lang="en-AU" smtClean="0"/>
              <a:t>‹#›</a:t>
            </a:fld>
            <a:endParaRPr lang="en-AU"/>
          </a:p>
        </p:txBody>
      </p:sp>
    </p:spTree>
    <p:extLst>
      <p:ext uri="{BB962C8B-B14F-4D97-AF65-F5344CB8AC3E}">
        <p14:creationId xmlns:p14="http://schemas.microsoft.com/office/powerpoint/2010/main" val="2275524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Slide Photo_Option">
    <p:bg>
      <p:bgPr>
        <a:solidFill>
          <a:schemeClr val="accent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0FF0466-D2C6-42B6-BDAC-48EF1862E536}"/>
              </a:ext>
            </a:extLst>
          </p:cNvPr>
          <p:cNvPicPr>
            <a:picLocks noChangeAspect="1"/>
          </p:cNvPicPr>
          <p:nvPr userDrawn="1"/>
        </p:nvPicPr>
        <p:blipFill rotWithShape="1">
          <a:blip r:embed="rId4"/>
          <a:srcRect l="235" t="145" r="6865" b="21716"/>
          <a:stretch/>
        </p:blipFill>
        <p:spPr>
          <a:xfrm>
            <a:off x="0" y="0"/>
            <a:ext cx="12192000" cy="6858000"/>
          </a:xfrm>
          <a:custGeom>
            <a:avLst/>
            <a:gdLst>
              <a:gd name="connsiteX0" fmla="*/ 0 w 12192000"/>
              <a:gd name="connsiteY0" fmla="*/ 0 h 6833780"/>
              <a:gd name="connsiteX1" fmla="*/ 12192000 w 12192000"/>
              <a:gd name="connsiteY1" fmla="*/ 0 h 6833780"/>
              <a:gd name="connsiteX2" fmla="*/ 12192000 w 12192000"/>
              <a:gd name="connsiteY2" fmla="*/ 6833780 h 6833780"/>
              <a:gd name="connsiteX3" fmla="*/ 0 w 12192000"/>
              <a:gd name="connsiteY3" fmla="*/ 6833780 h 6833780"/>
            </a:gdLst>
            <a:ahLst/>
            <a:cxnLst>
              <a:cxn ang="0">
                <a:pos x="connsiteX0" y="connsiteY0"/>
              </a:cxn>
              <a:cxn ang="0">
                <a:pos x="connsiteX1" y="connsiteY1"/>
              </a:cxn>
              <a:cxn ang="0">
                <a:pos x="connsiteX2" y="connsiteY2"/>
              </a:cxn>
              <a:cxn ang="0">
                <a:pos x="connsiteX3" y="connsiteY3"/>
              </a:cxn>
            </a:cxnLst>
            <a:rect l="l" t="t" r="r" b="b"/>
            <a:pathLst>
              <a:path w="12192000" h="6833780">
                <a:moveTo>
                  <a:pt x="0" y="0"/>
                </a:moveTo>
                <a:lnTo>
                  <a:pt x="12192000" y="0"/>
                </a:lnTo>
                <a:lnTo>
                  <a:pt x="12192000" y="6833780"/>
                </a:lnTo>
                <a:lnTo>
                  <a:pt x="0" y="6833780"/>
                </a:lnTo>
                <a:close/>
              </a:path>
            </a:pathLst>
          </a:custGeom>
        </p:spPr>
      </p:pic>
      <p:graphicFrame>
        <p:nvGraphicFramePr>
          <p:cNvPr id="5" name="Object 4" hidden="1">
            <a:extLst>
              <a:ext uri="{FF2B5EF4-FFF2-40B4-BE49-F238E27FC236}">
                <a16:creationId xmlns:a16="http://schemas.microsoft.com/office/drawing/2014/main" id="{F29527B2-D526-4CEB-A7B6-E8A2DC1A6786}"/>
              </a:ext>
            </a:extLst>
          </p:cNvPr>
          <p:cNvGraphicFramePr>
            <a:graphicFrameLocks noChangeAspect="1"/>
          </p:cNvGraphicFramePr>
          <p:nvPr userDrawn="1">
            <p:custDataLst>
              <p:tags r:id="rId1"/>
            </p:custDataLst>
            <p:extLst>
              <p:ext uri="{D42A27DB-BD31-4B8C-83A1-F6EECF244321}">
                <p14:modId xmlns:p14="http://schemas.microsoft.com/office/powerpoint/2010/main" val="32943600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5" name="Object 4" hidden="1">
                        <a:extLst>
                          <a:ext uri="{FF2B5EF4-FFF2-40B4-BE49-F238E27FC236}">
                            <a16:creationId xmlns:a16="http://schemas.microsoft.com/office/drawing/2014/main" id="{F29527B2-D526-4CEB-A7B6-E8A2DC1A678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6248D34-F62C-43CD-9EBC-A7D85B85CCAA}"/>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472" fontAlgn="base">
              <a:lnSpc>
                <a:spcPct val="90000"/>
              </a:lnSpc>
              <a:spcBef>
                <a:spcPct val="0"/>
              </a:spcBef>
              <a:spcAft>
                <a:spcPct val="0"/>
              </a:spcAft>
            </a:pPr>
            <a:endParaRPr lang="en-US" sz="48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pic>
        <p:nvPicPr>
          <p:cNvPr id="13" name="Graphic 12">
            <a:extLst>
              <a:ext uri="{FF2B5EF4-FFF2-40B4-BE49-F238E27FC236}">
                <a16:creationId xmlns:a16="http://schemas.microsoft.com/office/drawing/2014/main" id="{D925D7E7-2E5D-4A14-A0B0-6CBD592C2D7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956" y="-12699"/>
            <a:ext cx="5943600" cy="6870699"/>
          </a:xfrm>
          <a:prstGeom prst="rect">
            <a:avLst/>
          </a:prstGeom>
        </p:spPr>
      </p:pic>
      <p:sp>
        <p:nvSpPr>
          <p:cNvPr id="9" name="Title 1"/>
          <p:cNvSpPr>
            <a:spLocks noGrp="1"/>
          </p:cNvSpPr>
          <p:nvPr>
            <p:ph type="title" hasCustomPrompt="1"/>
          </p:nvPr>
        </p:nvSpPr>
        <p:spPr bwMode="auto">
          <a:xfrm>
            <a:off x="269303" y="2077789"/>
            <a:ext cx="5825213"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927231"/>
            <a:ext cx="5826717" cy="715107"/>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9"/>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2445799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789"/>
            <a:ext cx="5826615"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2" y="4419600"/>
            <a:ext cx="5828120" cy="1793104"/>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2" name="Picture 1">
            <a:extLst>
              <a:ext uri="{FF2B5EF4-FFF2-40B4-BE49-F238E27FC236}">
                <a16:creationId xmlns:a16="http://schemas.microsoft.com/office/drawing/2014/main" id="{EFFA913E-5670-4432-8DB8-3991489D0C32}"/>
              </a:ext>
            </a:extLst>
          </p:cNvPr>
          <p:cNvPicPr>
            <a:picLocks noChangeAspect="1"/>
          </p:cNvPicPr>
          <p:nvPr userDrawn="1"/>
        </p:nvPicPr>
        <p:blipFill>
          <a:blip r:embed="rId3"/>
          <a:stretch>
            <a:fillRect/>
          </a:stretch>
        </p:blipFill>
        <p:spPr>
          <a:xfrm>
            <a:off x="6096000" y="0"/>
            <a:ext cx="6096000" cy="6858000"/>
          </a:xfrm>
          <a:prstGeom prst="rect">
            <a:avLst/>
          </a:prstGeom>
        </p:spPr>
      </p:pic>
    </p:spTree>
    <p:extLst>
      <p:ext uri="{BB962C8B-B14F-4D97-AF65-F5344CB8AC3E}">
        <p14:creationId xmlns:p14="http://schemas.microsoft.com/office/powerpoint/2010/main" val="25987757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789"/>
            <a:ext cx="5826615"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2" y="4419600"/>
            <a:ext cx="5828120" cy="1793104"/>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2" name="Picture 1">
            <a:extLst>
              <a:ext uri="{FF2B5EF4-FFF2-40B4-BE49-F238E27FC236}">
                <a16:creationId xmlns:a16="http://schemas.microsoft.com/office/drawing/2014/main" id="{7F5E5C7B-6BA1-4B63-BC45-18139250E052}"/>
              </a:ext>
            </a:extLst>
          </p:cNvPr>
          <p:cNvPicPr>
            <a:picLocks noChangeAspect="1"/>
          </p:cNvPicPr>
          <p:nvPr userDrawn="1"/>
        </p:nvPicPr>
        <p:blipFill>
          <a:blip r:embed="rId3"/>
          <a:stretch>
            <a:fillRect/>
          </a:stretch>
        </p:blipFill>
        <p:spPr>
          <a:xfrm>
            <a:off x="6119858" y="1974681"/>
            <a:ext cx="6072142" cy="4883319"/>
          </a:xfrm>
          <a:prstGeom prst="rect">
            <a:avLst/>
          </a:prstGeom>
        </p:spPr>
      </p:pic>
    </p:spTree>
    <p:extLst>
      <p:ext uri="{BB962C8B-B14F-4D97-AF65-F5344CB8AC3E}">
        <p14:creationId xmlns:p14="http://schemas.microsoft.com/office/powerpoint/2010/main" val="31835205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63575E9-6FFD-45A4-904B-DD801758DAC5}"/>
              </a:ext>
            </a:extLst>
          </p:cNvPr>
          <p:cNvGraphicFramePr>
            <a:graphicFrameLocks noChangeAspect="1"/>
          </p:cNvGraphicFramePr>
          <p:nvPr userDrawn="1">
            <p:custDataLst>
              <p:tags r:id="rId1"/>
            </p:custDataLst>
            <p:extLst>
              <p:ext uri="{D42A27DB-BD31-4B8C-83A1-F6EECF244321}">
                <p14:modId xmlns:p14="http://schemas.microsoft.com/office/powerpoint/2010/main" val="21675188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E63575E9-6FFD-45A4-904B-DD801758DA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1630770-613D-430A-91F6-B3C6A8A6A3D8}"/>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472" fontAlgn="base">
              <a:lnSpc>
                <a:spcPct val="90000"/>
              </a:lnSpc>
              <a:spcBef>
                <a:spcPct val="0"/>
              </a:spcBef>
              <a:spcAft>
                <a:spcPct val="0"/>
              </a:spcAft>
            </a:pPr>
            <a:endParaRPr lang="en-US" sz="48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pic>
        <p:nvPicPr>
          <p:cNvPr id="10" name="Picture 9">
            <a:extLst>
              <a:ext uri="{FF2B5EF4-FFF2-40B4-BE49-F238E27FC236}">
                <a16:creationId xmlns:a16="http://schemas.microsoft.com/office/drawing/2014/main" id="{BE26799B-3BC1-4CF3-93F4-FE5C80115A4A}"/>
              </a:ext>
            </a:extLst>
          </p:cNvPr>
          <p:cNvPicPr>
            <a:picLocks noChangeAspect="1"/>
          </p:cNvPicPr>
          <p:nvPr userDrawn="1"/>
        </p:nvPicPr>
        <p:blipFill>
          <a:blip r:embed="rId6"/>
          <a:stretch>
            <a:fill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0"/>
            <a:ext cx="12192000" cy="6858000"/>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4835277"/>
            <a:ext cx="3821925"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4534927" cy="2373416"/>
          </a:xfrm>
          <a:noFill/>
        </p:spPr>
        <p:txBody>
          <a:bodyPr lIns="146304" tIns="91440" rIns="146304" bIns="91440" anchor="b" anchorCtr="0"/>
          <a:lstStyle>
            <a:lvl1pPr>
              <a:defRPr sz="4800" spc="-98"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48214" y="470069"/>
            <a:ext cx="1648360" cy="353933"/>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7"/>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5213580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0853B5B-9D6C-4055-BBA6-94E4E3AD08BB}"/>
              </a:ext>
            </a:extLst>
          </p:cNvPr>
          <p:cNvGraphicFramePr>
            <a:graphicFrameLocks noChangeAspect="1"/>
          </p:cNvGraphicFramePr>
          <p:nvPr userDrawn="1">
            <p:custDataLst>
              <p:tags r:id="rId1"/>
            </p:custDataLst>
            <p:extLst>
              <p:ext uri="{D42A27DB-BD31-4B8C-83A1-F6EECF244321}">
                <p14:modId xmlns:p14="http://schemas.microsoft.com/office/powerpoint/2010/main" val="15961496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20853B5B-9D6C-4055-BBA6-94E4E3AD08B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D20F15A-3D49-4495-8A28-2E266DDC6A3F}"/>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472" fontAlgn="base">
              <a:lnSpc>
                <a:spcPct val="90000"/>
              </a:lnSpc>
              <a:spcBef>
                <a:spcPct val="0"/>
              </a:spcBef>
              <a:spcAft>
                <a:spcPct val="0"/>
              </a:spcAft>
            </a:pPr>
            <a:endParaRPr lang="en-US" sz="48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pic>
        <p:nvPicPr>
          <p:cNvPr id="3" name="Picture 2">
            <a:extLst>
              <a:ext uri="{FF2B5EF4-FFF2-40B4-BE49-F238E27FC236}">
                <a16:creationId xmlns:a16="http://schemas.microsoft.com/office/drawing/2014/main" id="{FAB32E19-C3B5-4519-A699-1E1284B15DEE}"/>
              </a:ext>
            </a:extLst>
          </p:cNvPr>
          <p:cNvPicPr>
            <a:picLocks noChangeAspect="1"/>
          </p:cNvPicPr>
          <p:nvPr userDrawn="1"/>
        </p:nvPicPr>
        <p:blipFill>
          <a:blip r:embed="rId6"/>
          <a:stretch>
            <a:fillRect/>
          </a:stretch>
        </p:blipFill>
        <p:spPr>
          <a:xfrm>
            <a:off x="0" y="0"/>
            <a:ext cx="12192000" cy="6858000"/>
          </a:xfrm>
          <a:prstGeom prst="rect">
            <a:avLst/>
          </a:prstGeom>
        </p:spPr>
      </p:pic>
      <p:sp>
        <p:nvSpPr>
          <p:cNvPr id="5" name="Text Placeholder 4"/>
          <p:cNvSpPr>
            <a:spLocks noGrp="1"/>
          </p:cNvSpPr>
          <p:nvPr>
            <p:ph type="body" sz="quarter" idx="12" hasCustomPrompt="1"/>
          </p:nvPr>
        </p:nvSpPr>
        <p:spPr>
          <a:xfrm>
            <a:off x="271104" y="4835277"/>
            <a:ext cx="7318734"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7320536" cy="2373416"/>
          </a:xfrm>
          <a:noFill/>
        </p:spPr>
        <p:txBody>
          <a:bodyPr lIns="146304" tIns="91440" rIns="146304" bIns="91440" anchor="b" anchorCtr="0"/>
          <a:lstStyle>
            <a:lvl1pPr>
              <a:defRPr sz="4800" spc="-98"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48214" y="470069"/>
            <a:ext cx="1648360" cy="353933"/>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7"/>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225714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63166DB-1941-4CE0-BFBB-DD6106C32ECA}"/>
              </a:ext>
            </a:extLst>
          </p:cNvPr>
          <p:cNvGraphicFramePr>
            <a:graphicFrameLocks noChangeAspect="1"/>
          </p:cNvGraphicFramePr>
          <p:nvPr userDrawn="1">
            <p:custDataLst>
              <p:tags r:id="rId1"/>
            </p:custDataLst>
            <p:extLst>
              <p:ext uri="{D42A27DB-BD31-4B8C-83A1-F6EECF244321}">
                <p14:modId xmlns:p14="http://schemas.microsoft.com/office/powerpoint/2010/main" val="22004257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C63166DB-1941-4CE0-BFBB-DD6106C32EC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2130197-78EB-4F8B-A316-8A26ACFCD6A9}"/>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472" fontAlgn="base">
              <a:lnSpc>
                <a:spcPct val="90000"/>
              </a:lnSpc>
              <a:spcBef>
                <a:spcPct val="0"/>
              </a:spcBef>
              <a:spcAft>
                <a:spcPct val="0"/>
              </a:spcAft>
            </a:pPr>
            <a:endParaRPr lang="en-US" sz="54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pic>
        <p:nvPicPr>
          <p:cNvPr id="2" name="Picture 1">
            <a:extLst>
              <a:ext uri="{FF2B5EF4-FFF2-40B4-BE49-F238E27FC236}">
                <a16:creationId xmlns:a16="http://schemas.microsoft.com/office/drawing/2014/main" id="{E845B631-B959-48BF-B1BC-7E42B86029E9}"/>
              </a:ext>
            </a:extLst>
          </p:cNvPr>
          <p:cNvPicPr>
            <a:picLocks noChangeAspect="1"/>
          </p:cNvPicPr>
          <p:nvPr userDrawn="1"/>
        </p:nvPicPr>
        <p:blipFill>
          <a:blip r:embed="rId6"/>
          <a:stretch>
            <a:fillRect/>
          </a:stretch>
        </p:blipFill>
        <p:spPr>
          <a:xfrm>
            <a:off x="0" y="0"/>
            <a:ext cx="12192000" cy="6858000"/>
          </a:xfrm>
          <a:prstGeom prst="rect">
            <a:avLst/>
          </a:prstGeom>
        </p:spPr>
      </p:pic>
      <p:sp>
        <p:nvSpPr>
          <p:cNvPr id="5" name="Text Placeholder 4"/>
          <p:cNvSpPr>
            <a:spLocks noGrp="1"/>
          </p:cNvSpPr>
          <p:nvPr>
            <p:ph type="body" sz="quarter" idx="12" hasCustomPrompt="1"/>
          </p:nvPr>
        </p:nvSpPr>
        <p:spPr>
          <a:xfrm>
            <a:off x="271104" y="3961753"/>
            <a:ext cx="9596796"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9598598" cy="2072245"/>
          </a:xfrm>
          <a:noFill/>
        </p:spPr>
        <p:txBody>
          <a:bodyPr lIns="146304" tIns="91440" rIns="146304" bIns="91440" anchor="b" anchorCtr="0"/>
          <a:lstStyle>
            <a:lvl1pPr>
              <a:defRPr sz="5400" spc="-98"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48214" y="470069"/>
            <a:ext cx="1648360" cy="353933"/>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7"/>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043588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BF91A9F-B52D-4031-B15D-3675876B7430}"/>
              </a:ext>
            </a:extLst>
          </p:cNvPr>
          <p:cNvGraphicFramePr>
            <a:graphicFrameLocks noChangeAspect="1"/>
          </p:cNvGraphicFramePr>
          <p:nvPr userDrawn="1">
            <p:custDataLst>
              <p:tags r:id="rId1"/>
            </p:custDataLst>
            <p:extLst>
              <p:ext uri="{D42A27DB-BD31-4B8C-83A1-F6EECF244321}">
                <p14:modId xmlns:p14="http://schemas.microsoft.com/office/powerpoint/2010/main" val="13737662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9BF91A9F-B52D-4031-B15D-3675876B74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055C2B0-218C-4F83-A309-3E6711259137}"/>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472" fontAlgn="base">
              <a:lnSpc>
                <a:spcPct val="90000"/>
              </a:lnSpc>
              <a:spcBef>
                <a:spcPct val="0"/>
              </a:spcBef>
              <a:spcAft>
                <a:spcPct val="0"/>
              </a:spcAft>
            </a:pPr>
            <a:endParaRPr lang="en-US" sz="48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pic>
        <p:nvPicPr>
          <p:cNvPr id="2" name="Picture 1">
            <a:extLst>
              <a:ext uri="{FF2B5EF4-FFF2-40B4-BE49-F238E27FC236}">
                <a16:creationId xmlns:a16="http://schemas.microsoft.com/office/drawing/2014/main" id="{88FB40FF-AE6B-4831-98CA-9E3F6BB545C8}"/>
              </a:ext>
            </a:extLst>
          </p:cNvPr>
          <p:cNvPicPr>
            <a:picLocks noChangeAspect="1"/>
          </p:cNvPicPr>
          <p:nvPr userDrawn="1"/>
        </p:nvPicPr>
        <p:blipFill>
          <a:blip r:embed="rId6"/>
          <a:stretch>
            <a:fillRect/>
          </a:stretch>
        </p:blipFill>
        <p:spPr>
          <a:xfrm>
            <a:off x="0" y="8551"/>
            <a:ext cx="12192000" cy="6840898"/>
          </a:xfrm>
          <a:prstGeom prst="rect">
            <a:avLst/>
          </a:prstGeom>
        </p:spPr>
      </p:pic>
      <p:sp>
        <p:nvSpPr>
          <p:cNvPr id="5" name="Text Placeholder 4"/>
          <p:cNvSpPr>
            <a:spLocks noGrp="1"/>
          </p:cNvSpPr>
          <p:nvPr>
            <p:ph type="body" sz="quarter" idx="12" hasCustomPrompt="1"/>
          </p:nvPr>
        </p:nvSpPr>
        <p:spPr>
          <a:xfrm>
            <a:off x="271104" y="4835277"/>
            <a:ext cx="3821925" cy="1056389"/>
          </a:xfrm>
          <a:noFill/>
        </p:spPr>
        <p:txBody>
          <a:bodyPr lIns="146304" tIns="109728" rIns="146304" bIns="109728">
            <a:noAutofit/>
          </a:bodyPr>
          <a:lstStyle>
            <a:lvl1pPr marL="0" indent="0">
              <a:spcBef>
                <a:spcPts val="0"/>
              </a:spcBef>
              <a:buNone/>
              <a:defRPr sz="3200"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5826698" cy="1738137"/>
          </a:xfrm>
          <a:noFill/>
        </p:spPr>
        <p:txBody>
          <a:bodyPr lIns="146304" tIns="91440" rIns="146304" bIns="91440" anchor="b" anchorCtr="0"/>
          <a:lstStyle>
            <a:lvl1pPr>
              <a:defRPr sz="4800" spc="-98"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48214" y="470069"/>
            <a:ext cx="1648360" cy="353933"/>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7"/>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2957308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042168" y="2339070"/>
            <a:ext cx="5409049" cy="730911"/>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397218" y="-16936"/>
          <a:ext cx="2500652" cy="5416206"/>
        </p:xfrm>
        <a:graphic>
          <a:graphicData uri="http://schemas.openxmlformats.org/drawingml/2006/table">
            <a:tbl>
              <a:tblPr firstRow="1" firstCol="1" bandRow="1"/>
              <a:tblGrid>
                <a:gridCol w="2500652">
                  <a:extLst>
                    <a:ext uri="{9D8B030D-6E8A-4147-A177-3AD203B41FA5}">
                      <a16:colId xmlns:a16="http://schemas.microsoft.com/office/drawing/2014/main" val="2676493096"/>
                    </a:ext>
                  </a:extLst>
                </a:gridCol>
              </a:tblGrid>
              <a:tr h="1805402">
                <a:tc>
                  <a:txBody>
                    <a:bodyPr/>
                    <a:lstStyle/>
                    <a:p>
                      <a:pPr marL="0" marR="0" algn="l">
                        <a:lnSpc>
                          <a:spcPct val="107000"/>
                        </a:lnSpc>
                        <a:spcBef>
                          <a:spcPts val="0"/>
                        </a:spcBef>
                        <a:spcAft>
                          <a:spcPts val="0"/>
                        </a:spcAft>
                      </a:pPr>
                      <a:r>
                        <a:rPr lang="en-US" sz="35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05402">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5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5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05402">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5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5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381237" y="5495708"/>
          <a:ext cx="3968905" cy="1316153"/>
        </p:xfrm>
        <a:graphic>
          <a:graphicData uri="http://schemas.openxmlformats.org/drawingml/2006/table">
            <a:tbl>
              <a:tblPr firstRow="1" firstCol="1" bandRow="1"/>
              <a:tblGrid>
                <a:gridCol w="839668">
                  <a:extLst>
                    <a:ext uri="{9D8B030D-6E8A-4147-A177-3AD203B41FA5}">
                      <a16:colId xmlns:a16="http://schemas.microsoft.com/office/drawing/2014/main" val="1609752180"/>
                    </a:ext>
                  </a:extLst>
                </a:gridCol>
                <a:gridCol w="828447">
                  <a:extLst>
                    <a:ext uri="{9D8B030D-6E8A-4147-A177-3AD203B41FA5}">
                      <a16:colId xmlns:a16="http://schemas.microsoft.com/office/drawing/2014/main" val="1258621652"/>
                    </a:ext>
                  </a:extLst>
                </a:gridCol>
                <a:gridCol w="730561">
                  <a:extLst>
                    <a:ext uri="{9D8B030D-6E8A-4147-A177-3AD203B41FA5}">
                      <a16:colId xmlns:a16="http://schemas.microsoft.com/office/drawing/2014/main" val="1939155094"/>
                    </a:ext>
                  </a:extLst>
                </a:gridCol>
                <a:gridCol w="730561">
                  <a:extLst>
                    <a:ext uri="{9D8B030D-6E8A-4147-A177-3AD203B41FA5}">
                      <a16:colId xmlns:a16="http://schemas.microsoft.com/office/drawing/2014/main" val="1921586234"/>
                    </a:ext>
                  </a:extLst>
                </a:gridCol>
                <a:gridCol w="839668">
                  <a:extLst>
                    <a:ext uri="{9D8B030D-6E8A-4147-A177-3AD203B41FA5}">
                      <a16:colId xmlns:a16="http://schemas.microsoft.com/office/drawing/2014/main" val="1402456235"/>
                    </a:ext>
                  </a:extLst>
                </a:gridCol>
              </a:tblGrid>
              <a:tr h="105690">
                <a:tc>
                  <a:txBody>
                    <a:bodyPr/>
                    <a:lstStyle/>
                    <a:p>
                      <a:pPr marL="0" marR="0" algn="l">
                        <a:lnSpc>
                          <a:spcPct val="107000"/>
                        </a:lnSpc>
                        <a:spcBef>
                          <a:spcPts val="0"/>
                        </a:spcBef>
                        <a:spcAft>
                          <a:spcPts val="0"/>
                        </a:spcAft>
                      </a:pPr>
                      <a:r>
                        <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a:t>
                      </a:r>
                    </a:p>
                  </a:txBody>
                  <a:tcPr marL="0" marR="32586"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a:t>
                      </a:r>
                    </a:p>
                  </a:txBody>
                  <a:tcPr marL="0" marR="32586"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a:t>
                      </a:r>
                    </a:p>
                  </a:txBody>
                  <a:tcPr marL="0" marR="32586"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a:t>
                      </a:r>
                    </a:p>
                  </a:txBody>
                  <a:tcPr marL="0" marR="32586"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0" marR="32586"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4610">
                <a:tc rowSpan="5">
                  <a:txBody>
                    <a:bodyPr/>
                    <a:lstStyle/>
                    <a:p>
                      <a:pPr marL="1651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0" marR="32586"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3465">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06656">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0" marR="32586"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0" marR="32586"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25"/>
          <a:stretch>
            <a:fillRect/>
          </a:stretch>
        </p:blipFill>
        <p:spPr>
          <a:xfrm>
            <a:off x="12279377" y="189356"/>
            <a:ext cx="1203358" cy="5903533"/>
          </a:xfrm>
          <a:prstGeom prst="rect">
            <a:avLst/>
          </a:prstGeom>
        </p:spPr>
      </p:pic>
      <p:sp>
        <p:nvSpPr>
          <p:cNvPr id="3" name="MSIPCMContentMarking" descr="{&quot;HashCode&quot;:-1634785317,&quot;Placement&quot;:&quot;Footer&quot;}">
            <a:extLst>
              <a:ext uri="{FF2B5EF4-FFF2-40B4-BE49-F238E27FC236}">
                <a16:creationId xmlns:a16="http://schemas.microsoft.com/office/drawing/2014/main" id="{841A1523-1A63-43B7-B608-6A33A0622BF3}"/>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err="1">
              <a:solidFill>
                <a:srgbClr val="000000"/>
              </a:solidFill>
              <a:latin typeface="Calibri" panose="020F0502020204030204" pitchFamily="34" charset="0"/>
            </a:endParaRPr>
          </a:p>
        </p:txBody>
      </p:sp>
    </p:spTree>
    <p:extLst>
      <p:ext uri="{BB962C8B-B14F-4D97-AF65-F5344CB8AC3E}">
        <p14:creationId xmlns:p14="http://schemas.microsoft.com/office/powerpoint/2010/main" val="993860654"/>
      </p:ext>
    </p:extLst>
  </p:cSld>
  <p:clrMap bg1="lt1" tx1="dk1" bg2="lt2" tx2="dk2" accent1="accent1" accent2="accent2" accent3="accent3" accent4="accent4" accent5="accent5" accent6="accent6" hlink="hlink" folHlink="folHlink"/>
  <p:sldLayoutIdLst>
    <p:sldLayoutId id="2147483661" r:id="rId1"/>
    <p:sldLayoutId id="2147483706" r:id="rId2"/>
    <p:sldLayoutId id="2147483703" r:id="rId3"/>
    <p:sldLayoutId id="2147483662" r:id="rId4"/>
    <p:sldLayoutId id="2147483663" r:id="rId5"/>
    <p:sldLayoutId id="2147483664" r:id="rId6"/>
    <p:sldLayoutId id="2147483665" r:id="rId7"/>
    <p:sldLayoutId id="2147483666" r:id="rId8"/>
    <p:sldLayoutId id="2147483667" r:id="rId9"/>
    <p:sldLayoutId id="2147483671" r:id="rId10"/>
    <p:sldLayoutId id="2147483674" r:id="rId11"/>
    <p:sldLayoutId id="2147483679" r:id="rId12"/>
    <p:sldLayoutId id="2147483696" r:id="rId13"/>
    <p:sldLayoutId id="2147483680" r:id="rId14"/>
    <p:sldLayoutId id="2147483681" r:id="rId15"/>
    <p:sldLayoutId id="2147483682" r:id="rId16"/>
    <p:sldLayoutId id="2147483683" r:id="rId17"/>
    <p:sldLayoutId id="2147483684" r:id="rId18"/>
    <p:sldLayoutId id="2147483685" r:id="rId19"/>
    <p:sldLayoutId id="2147483686" r:id="rId20"/>
    <p:sldLayoutId id="2147483702" r:id="rId21"/>
    <p:sldLayoutId id="2147483707" r:id="rId22"/>
    <p:sldLayoutId id="2147483708"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6.emf"/><Relationship Id="rId5" Type="http://schemas.openxmlformats.org/officeDocument/2006/relationships/oleObject" Target="../embeddings/oleObject6.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AAB675F-0E53-4F4A-8014-781B09191E92}"/>
              </a:ext>
              <a:ext uri="{C183D7F6-B498-43B3-948B-1728B52AA6E4}">
                <adec:decorative xmlns:adec="http://schemas.microsoft.com/office/drawing/2017/decorative" val="1"/>
              </a:ext>
            </a:extLst>
          </p:cNvPr>
          <p:cNvGraphicFramePr>
            <a:graphicFrameLocks noChangeAspect="1"/>
          </p:cNvGraphicFramePr>
          <p:nvPr>
            <p:custDataLst>
              <p:tags r:id="rId1"/>
            </p:custDataLst>
            <p:extLst>
              <p:ext uri="{D42A27DB-BD31-4B8C-83A1-F6EECF244321}">
                <p14:modId xmlns:p14="http://schemas.microsoft.com/office/powerpoint/2010/main" val="12906278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5" name="Object 4" hidden="1">
                        <a:extLst>
                          <a:ext uri="{FF2B5EF4-FFF2-40B4-BE49-F238E27FC236}">
                            <a16:creationId xmlns:a16="http://schemas.microsoft.com/office/drawing/2014/main" id="{1AAB675F-0E53-4F4A-8014-781B09191E9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C688989-C678-4EEB-A04D-D19F3B124FD8}"/>
              </a:ext>
              <a:ext uri="{C183D7F6-B498-43B3-948B-1728B52AA6E4}">
                <adec:decorative xmlns:adec="http://schemas.microsoft.com/office/drawing/2017/decorative" val="1"/>
              </a:ext>
            </a:extLst>
          </p:cNvPr>
          <p:cNvSpPr/>
          <p:nvPr>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420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11" name="Title 1">
            <a:extLst>
              <a:ext uri="{FF2B5EF4-FFF2-40B4-BE49-F238E27FC236}">
                <a16:creationId xmlns:a16="http://schemas.microsoft.com/office/drawing/2014/main" id="{E5BCFD79-ACCF-4415-ABDE-04E18E58FD42}"/>
              </a:ext>
            </a:extLst>
          </p:cNvPr>
          <p:cNvSpPr txBox="1">
            <a:spLocks noGrp="1"/>
          </p:cNvSpPr>
          <p:nvPr>
            <p:ph type="title" idx="4294967295"/>
          </p:nvPr>
        </p:nvSpPr>
        <p:spPr bwMode="auto">
          <a:xfrm>
            <a:off x="269303" y="1436913"/>
            <a:ext cx="5237645" cy="2433979"/>
          </a:xfrm>
          <a:prstGeom prst="rect">
            <a:avLst/>
          </a:prstGeom>
          <a:noFill/>
          <a:ln>
            <a:noFill/>
            <a:prstDash/>
          </a:ln>
          <a:effectLst/>
        </p:spPr>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800" b="0" kern="1200" cap="none" spc="-98"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98" normalizeH="0" baseline="0" noProof="0" dirty="0">
                <a:ln w="3175">
                  <a:noFill/>
                </a:ln>
                <a:solidFill>
                  <a:schemeClr val="bg1"/>
                </a:solidFill>
                <a:effectLst/>
                <a:uLnTx/>
                <a:uFillTx/>
                <a:latin typeface="+mj-lt"/>
                <a:ea typeface="+mn-ea"/>
                <a:cs typeface="Segoe UI" pitchFamily="34" charset="0"/>
              </a:rPr>
              <a:t>FastTrack for  Dynamics 365</a:t>
            </a:r>
          </a:p>
        </p:txBody>
      </p:sp>
      <p:sp>
        <p:nvSpPr>
          <p:cNvPr id="12" name="Text Placeholder 2">
            <a:extLst>
              <a:ext uri="{FF2B5EF4-FFF2-40B4-BE49-F238E27FC236}">
                <a16:creationId xmlns:a16="http://schemas.microsoft.com/office/drawing/2014/main" id="{48E052C0-54A6-4E53-A82E-17201AAB42C3}"/>
              </a:ext>
            </a:extLst>
          </p:cNvPr>
          <p:cNvSpPr>
            <a:spLocks noGrp="1"/>
          </p:cNvSpPr>
          <p:nvPr>
            <p:ph type="body" sz="quarter" idx="14"/>
          </p:nvPr>
        </p:nvSpPr>
        <p:spPr>
          <a:xfrm>
            <a:off x="267684" y="3927231"/>
            <a:ext cx="4651558" cy="715107"/>
          </a:xfrm>
        </p:spPr>
        <p:txBody>
          <a:bodyPr/>
          <a:lstStyle/>
          <a:p>
            <a:r>
              <a:rPr lang="en-US" sz="3000">
                <a:latin typeface="Segoe UI Semibold" panose="020B0702040204020203" pitchFamily="34" charset="0"/>
              </a:rPr>
              <a:t>Test Strategy Workshop</a:t>
            </a:r>
          </a:p>
        </p:txBody>
      </p:sp>
      <p:sp>
        <p:nvSpPr>
          <p:cNvPr id="13" name="Text Placeholder 2">
            <a:extLst>
              <a:ext uri="{FF2B5EF4-FFF2-40B4-BE49-F238E27FC236}">
                <a16:creationId xmlns:a16="http://schemas.microsoft.com/office/drawing/2014/main" id="{5865844A-B378-4D24-B7F0-B5D3709F5455}"/>
              </a:ext>
            </a:extLst>
          </p:cNvPr>
          <p:cNvSpPr txBox="1">
            <a:spLocks/>
          </p:cNvSpPr>
          <p:nvPr/>
        </p:nvSpPr>
        <p:spPr bwMode="auto">
          <a:xfrm>
            <a:off x="267683" y="5308478"/>
            <a:ext cx="3999517" cy="949569"/>
          </a:xfrm>
          <a:prstGeom prst="rect">
            <a:avLst/>
          </a:prstGeom>
        </p:spPr>
        <p:txBody>
          <a:bodyPr vert="horz" wrap="square" lIns="146304" tIns="109728" rIns="146304"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bg1"/>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a:cs typeface="Segoe UI Light" panose="020B0502040204020203" pitchFamily="34" charset="0"/>
              </a:rPr>
              <a:t>&lt;Name&gt;</a:t>
            </a:r>
          </a:p>
          <a:p>
            <a:r>
              <a:rPr lang="en-US" sz="2400">
                <a:cs typeface="Segoe UI Light" panose="020B0502040204020203" pitchFamily="34" charset="0"/>
              </a:rPr>
              <a:t>R&amp;D Solution Architect</a:t>
            </a:r>
          </a:p>
          <a:p>
            <a:endParaRPr lang="en-US" sz="2400">
              <a:cs typeface="Segoe UI Light" panose="020B0502040204020203" pitchFamily="34" charset="0"/>
            </a:endParaRPr>
          </a:p>
        </p:txBody>
      </p:sp>
    </p:spTree>
    <p:extLst>
      <p:ext uri="{BB962C8B-B14F-4D97-AF65-F5344CB8AC3E}">
        <p14:creationId xmlns:p14="http://schemas.microsoft.com/office/powerpoint/2010/main" val="3300356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t>Test Phases and Test Types</a:t>
            </a:r>
          </a:p>
        </p:txBody>
      </p:sp>
    </p:spTree>
    <p:extLst>
      <p:ext uri="{BB962C8B-B14F-4D97-AF65-F5344CB8AC3E}">
        <p14:creationId xmlns:p14="http://schemas.microsoft.com/office/powerpoint/2010/main" val="3556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Testing types and phases</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GB" sz="1800">
                  <a:solidFill>
                    <a:schemeClr val="tx1"/>
                  </a:solidFill>
                  <a:effectLst/>
                  <a:latin typeface="Segoe UI" panose="020B0502040204020203" pitchFamily="34" charset="0"/>
                </a:rPr>
                <a:t>What are the key test phases (SIT, UAT etc), and what are the related milestones?</a:t>
              </a:r>
              <a:endParaRPr lang="en-GB" sz="1800">
                <a:solidFill>
                  <a:schemeClr val="tx1"/>
                </a:solidFill>
                <a:effectLst/>
                <a:latin typeface="Arial" panose="020B0604020202020204" pitchFamily="34" charset="0"/>
              </a:endParaRP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82002" y="1783166"/>
            <a:ext cx="11277600" cy="18122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Add Info</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grpSp>
        <p:nvGrpSpPr>
          <p:cNvPr id="22" name="Group 21">
            <a:extLst>
              <a:ext uri="{FF2B5EF4-FFF2-40B4-BE49-F238E27FC236}">
                <a16:creationId xmlns:a16="http://schemas.microsoft.com/office/drawing/2014/main" id="{E7AAE775-4DA6-4987-863A-6C8999E1BAB8}"/>
              </a:ext>
              <a:ext uri="{C183D7F6-B498-43B3-948B-1728B52AA6E4}">
                <adec:decorative xmlns:adec="http://schemas.microsoft.com/office/drawing/2017/decorative" val="1"/>
              </a:ext>
            </a:extLst>
          </p:cNvPr>
          <p:cNvGrpSpPr/>
          <p:nvPr/>
        </p:nvGrpSpPr>
        <p:grpSpPr>
          <a:xfrm>
            <a:off x="457200" y="3887087"/>
            <a:ext cx="11302402" cy="338554"/>
            <a:chOff x="457200" y="5787537"/>
            <a:chExt cx="11302402" cy="338554"/>
          </a:xfrm>
        </p:grpSpPr>
        <p:sp>
          <p:nvSpPr>
            <p:cNvPr id="23" name="Rectangle 22">
              <a:extLst>
                <a:ext uri="{FF2B5EF4-FFF2-40B4-BE49-F238E27FC236}">
                  <a16:creationId xmlns:a16="http://schemas.microsoft.com/office/drawing/2014/main" id="{22A46BAD-659F-458D-A07B-9339075E8FFB}"/>
                </a:ext>
              </a:extLst>
            </p:cNvPr>
            <p:cNvSpPr/>
            <p:nvPr/>
          </p:nvSpPr>
          <p:spPr>
            <a:xfrm>
              <a:off x="506805" y="5787537"/>
              <a:ext cx="1125279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0" tIns="45720" rIns="91440" bIns="45720" rtlCol="0" anchor="ctr">
              <a:spAutoFit/>
            </a:bodyPr>
            <a:lstStyle/>
            <a:p>
              <a:r>
                <a:rPr lang="en-US" sz="1600">
                  <a:solidFill>
                    <a:schemeClr val="tx1"/>
                  </a:solidFill>
                </a:rPr>
                <a:t>List any other tests, functional and non-functional (unit testing, performance testing, data testing </a:t>
              </a:r>
              <a:r>
                <a:rPr lang="en-US" sz="1600" err="1">
                  <a:solidFill>
                    <a:schemeClr val="tx1"/>
                  </a:solidFill>
                </a:rPr>
                <a:t>etc</a:t>
              </a:r>
              <a:r>
                <a:rPr lang="en-US" sz="1600">
                  <a:solidFill>
                    <a:schemeClr val="tx1"/>
                  </a:solidFill>
                </a:rPr>
                <a:t>) that are planned</a:t>
              </a:r>
            </a:p>
          </p:txBody>
        </p:sp>
        <p:grpSp>
          <p:nvGrpSpPr>
            <p:cNvPr id="24" name="Group 23">
              <a:extLst>
                <a:ext uri="{FF2B5EF4-FFF2-40B4-BE49-F238E27FC236}">
                  <a16:creationId xmlns:a16="http://schemas.microsoft.com/office/drawing/2014/main" id="{39E6AA40-1904-4941-8E7F-0215DBD28CC2}"/>
                </a:ext>
              </a:extLst>
            </p:cNvPr>
            <p:cNvGrpSpPr/>
            <p:nvPr/>
          </p:nvGrpSpPr>
          <p:grpSpPr>
            <a:xfrm>
              <a:off x="457200" y="5793754"/>
              <a:ext cx="326112" cy="326111"/>
              <a:chOff x="115497" y="1864737"/>
              <a:chExt cx="461744" cy="461744"/>
            </a:xfrm>
            <a:solidFill>
              <a:schemeClr val="tx2"/>
            </a:solidFill>
          </p:grpSpPr>
          <p:sp>
            <p:nvSpPr>
              <p:cNvPr id="25" name="Freeform: Shape 24">
                <a:extLst>
                  <a:ext uri="{FF2B5EF4-FFF2-40B4-BE49-F238E27FC236}">
                    <a16:creationId xmlns:a16="http://schemas.microsoft.com/office/drawing/2014/main" id="{0DDFE0FF-3720-4E32-9088-3A2E4DB7DADF}"/>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Graphic 77">
                <a:extLst>
                  <a:ext uri="{FF2B5EF4-FFF2-40B4-BE49-F238E27FC236}">
                    <a16:creationId xmlns:a16="http://schemas.microsoft.com/office/drawing/2014/main" id="{C983B941-0B83-4C76-BD09-79DCBB73F435}"/>
                  </a:ext>
                </a:extLst>
              </p:cNvPr>
              <p:cNvSpPr/>
              <p:nvPr/>
            </p:nvSpPr>
            <p:spPr>
              <a:xfrm>
                <a:off x="230796" y="2004264"/>
                <a:ext cx="243074" cy="175240"/>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27" name="Rectangle 26">
            <a:extLst>
              <a:ext uri="{FF2B5EF4-FFF2-40B4-BE49-F238E27FC236}">
                <a16:creationId xmlns:a16="http://schemas.microsoft.com/office/drawing/2014/main" id="{23A63D8C-A2A6-4D29-BE0C-940A4A5FC1E8}"/>
              </a:ext>
            </a:extLst>
          </p:cNvPr>
          <p:cNvSpPr/>
          <p:nvPr/>
        </p:nvSpPr>
        <p:spPr>
          <a:xfrm>
            <a:off x="506804" y="4335713"/>
            <a:ext cx="11227996" cy="21563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Tree>
    <p:extLst>
      <p:ext uri="{BB962C8B-B14F-4D97-AF65-F5344CB8AC3E}">
        <p14:creationId xmlns:p14="http://schemas.microsoft.com/office/powerpoint/2010/main" val="269443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Test Definition &amp; Test Management considerations</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How are the tests defined, prioritized, planned and the testing preparation, execution and reporting managed?</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82002" y="1783167"/>
            <a:ext cx="11277600" cy="45732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lstStyle/>
          <a:p>
            <a:r>
              <a:rPr lang="en-US" sz="1600">
                <a:solidFill>
                  <a:schemeClr val="tx1"/>
                </a:solidFill>
              </a:rPr>
              <a:t>What are the common patterns or strategies across all the tests? (For specific details per Test Phase/Test Type use the detailed test slides). See the “Example/Guide” slide for the list of areas to consider: </a:t>
            </a:r>
            <a:r>
              <a:rPr lang="en-GB" sz="1600">
                <a:solidFill>
                  <a:schemeClr val="tx1"/>
                </a:solidFill>
                <a:hlinkClick r:id="rId3" action="ppaction://hlinksldjump"/>
              </a:rPr>
              <a:t>Test Definition &amp; Test Management considerations</a:t>
            </a:r>
            <a:endParaRPr lang="en-US" sz="1600">
              <a:solidFill>
                <a:schemeClr val="tx1"/>
              </a:solidFill>
              <a:cs typeface="Segoe UI"/>
            </a:endParaRPr>
          </a:p>
          <a:p>
            <a:endParaRPr lang="en-US" sz="1600">
              <a:solidFill>
                <a:schemeClr val="tx1"/>
              </a:solidFill>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spTree>
    <p:extLst>
      <p:ext uri="{BB962C8B-B14F-4D97-AF65-F5344CB8AC3E}">
        <p14:creationId xmlns:p14="http://schemas.microsoft.com/office/powerpoint/2010/main" val="1467403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a:xfrm>
            <a:off x="269240" y="289511"/>
            <a:ext cx="11757108" cy="899665"/>
          </a:xfrm>
        </p:spPr>
        <p:txBody>
          <a:bodyPr/>
          <a:lstStyle/>
          <a:p>
            <a:r>
              <a:rPr lang="en-GB" dirty="0"/>
              <a:t>Test Definition &amp; Test Management considerations</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How is testing defined, planned and its execution and reporting managed?</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rgbClr val="FFC000"/>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Example/Guide slide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pic>
        <p:nvPicPr>
          <p:cNvPr id="5" name="Picture 4" descr="Test Definition &amp; Test Management considerations example showing phases and objectives of testing.">
            <a:extLst>
              <a:ext uri="{FF2B5EF4-FFF2-40B4-BE49-F238E27FC236}">
                <a16:creationId xmlns:a16="http://schemas.microsoft.com/office/drawing/2014/main" id="{C209E981-42FC-480A-AAF1-D94E0730CDE4}"/>
              </a:ext>
            </a:extLst>
          </p:cNvPr>
          <p:cNvPicPr>
            <a:picLocks noChangeAspect="1"/>
          </p:cNvPicPr>
          <p:nvPr/>
        </p:nvPicPr>
        <p:blipFill>
          <a:blip r:embed="rId3"/>
          <a:stretch>
            <a:fillRect/>
          </a:stretch>
        </p:blipFill>
        <p:spPr>
          <a:xfrm>
            <a:off x="457199" y="1927776"/>
            <a:ext cx="11277601" cy="3741048"/>
          </a:xfrm>
          <a:prstGeom prst="rect">
            <a:avLst/>
          </a:prstGeom>
        </p:spPr>
      </p:pic>
    </p:spTree>
    <p:extLst>
      <p:ext uri="{BB962C8B-B14F-4D97-AF65-F5344CB8AC3E}">
        <p14:creationId xmlns:p14="http://schemas.microsoft.com/office/powerpoint/2010/main" val="1090235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t>Unit Testing</a:t>
            </a:r>
          </a:p>
        </p:txBody>
      </p:sp>
    </p:spTree>
    <p:extLst>
      <p:ext uri="{BB962C8B-B14F-4D97-AF65-F5344CB8AC3E}">
        <p14:creationId xmlns:p14="http://schemas.microsoft.com/office/powerpoint/2010/main" val="391996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Unit Testing</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How is Unit Testing defined, prioritized, planned and the testing preparation, execution and reporting managed?</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2"/>
            <a:ext cx="11277600" cy="45732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r>
              <a:rPr lang="en-US" sz="1600" dirty="0">
                <a:solidFill>
                  <a:schemeClr val="tx1"/>
                </a:solidFill>
              </a:rPr>
              <a:t>Consider the objectives of this test, what project scope this test covers, the entry/exit criteria and the test management process for this specific test. See the “Example/Guide” slide for the list of areas to consider: </a:t>
            </a:r>
            <a:r>
              <a:rPr lang="en-GB" sz="1600" dirty="0">
                <a:solidFill>
                  <a:schemeClr val="tx1"/>
                </a:solidFill>
                <a:hlinkClick r:id="rId3" action="ppaction://hlinksldjump"/>
              </a:rPr>
              <a:t>Test Definition &amp; Test Management considerations</a:t>
            </a:r>
            <a:endParaRPr lang="en-US" sz="1600" dirty="0">
              <a:solidFill>
                <a:schemeClr val="tx1"/>
              </a:solidFill>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spTree>
    <p:extLst>
      <p:ext uri="{BB962C8B-B14F-4D97-AF65-F5344CB8AC3E}">
        <p14:creationId xmlns:p14="http://schemas.microsoft.com/office/powerpoint/2010/main" val="2263370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t>Functional/Process Testing</a:t>
            </a:r>
          </a:p>
        </p:txBody>
      </p:sp>
    </p:spTree>
    <p:extLst>
      <p:ext uri="{BB962C8B-B14F-4D97-AF65-F5344CB8AC3E}">
        <p14:creationId xmlns:p14="http://schemas.microsoft.com/office/powerpoint/2010/main" val="146431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Functional/Process Testing</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How is Functional/Process Testing defined, prioritized, planned and the testing preparation, execution and reporting managed?</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2"/>
            <a:ext cx="11277600" cy="45732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r>
              <a:rPr lang="en-US" sz="1600" dirty="0">
                <a:solidFill>
                  <a:schemeClr val="tx1"/>
                </a:solidFill>
              </a:rPr>
              <a:t>Consider the objectives of this test, what project scope this test covers, the entry/exit criteria and the test management process for this specific test. See the “Example/Guide” slide for the list of areas to consider: </a:t>
            </a:r>
            <a:r>
              <a:rPr lang="en-GB" sz="1600" dirty="0">
                <a:solidFill>
                  <a:schemeClr val="tx1"/>
                </a:solidFill>
                <a:hlinkClick r:id="rId3" action="ppaction://hlinksldjump"/>
              </a:rPr>
              <a:t>Test Definition &amp; Test Management considerations</a:t>
            </a:r>
            <a:endParaRPr lang="en-US" sz="1600" dirty="0">
              <a:solidFill>
                <a:schemeClr val="tx1"/>
              </a:solidFill>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spTree>
    <p:extLst>
      <p:ext uri="{BB962C8B-B14F-4D97-AF65-F5344CB8AC3E}">
        <p14:creationId xmlns:p14="http://schemas.microsoft.com/office/powerpoint/2010/main" val="24375235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t>System Integration Testing</a:t>
            </a:r>
          </a:p>
        </p:txBody>
      </p:sp>
    </p:spTree>
    <p:extLst>
      <p:ext uri="{BB962C8B-B14F-4D97-AF65-F5344CB8AC3E}">
        <p14:creationId xmlns:p14="http://schemas.microsoft.com/office/powerpoint/2010/main" val="226368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System Integration Testing</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How is System Integration Testing defined, prioritized, planned and the testing preparation, execution and reporting managed?</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2"/>
            <a:ext cx="11277600" cy="45732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r>
              <a:rPr lang="en-US" sz="1600" dirty="0">
                <a:solidFill>
                  <a:schemeClr val="tx1"/>
                </a:solidFill>
              </a:rPr>
              <a:t>Consider the objectives of this test, what project scope this test covers, the entry/exit criteria and the test management process for this specific test. See the “Example/Guide” slide for the list of areas to consider: </a:t>
            </a:r>
            <a:r>
              <a:rPr lang="en-GB" sz="1600" dirty="0">
                <a:solidFill>
                  <a:schemeClr val="tx1"/>
                </a:solidFill>
                <a:hlinkClick r:id="rId3" action="ppaction://hlinksldjump"/>
              </a:rPr>
              <a:t>Test Definition &amp; Test Management considerations</a:t>
            </a:r>
            <a:endParaRPr lang="en-US" sz="1600" dirty="0">
              <a:solidFill>
                <a:schemeClr val="tx1"/>
              </a:solidFill>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spTree>
    <p:extLst>
      <p:ext uri="{BB962C8B-B14F-4D97-AF65-F5344CB8AC3E}">
        <p14:creationId xmlns:p14="http://schemas.microsoft.com/office/powerpoint/2010/main" val="24668186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Test Strategy Workshop Agenda</a:t>
            </a:r>
          </a:p>
        </p:txBody>
      </p:sp>
      <p:sp>
        <p:nvSpPr>
          <p:cNvPr id="40" name="Rectangle 39">
            <a:extLst>
              <a:ext uri="{FF2B5EF4-FFF2-40B4-BE49-F238E27FC236}">
                <a16:creationId xmlns:a16="http://schemas.microsoft.com/office/drawing/2014/main" id="{8550DF09-0D7B-4F8E-8ACF-13567A221AF3}"/>
              </a:ext>
            </a:extLst>
          </p:cNvPr>
          <p:cNvSpPr/>
          <p:nvPr/>
        </p:nvSpPr>
        <p:spPr>
          <a:xfrm>
            <a:off x="1500053" y="1374543"/>
            <a:ext cx="4621220" cy="4750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27" rIns="182880" rtlCol="0" anchor="t" anchorCtr="0"/>
          <a:lstStyle/>
          <a:p>
            <a:pPr lvl="0" defTabSz="914225"/>
            <a:r>
              <a:rPr lang="en-US" sz="2000">
                <a:ln w="3175">
                  <a:noFill/>
                </a:ln>
                <a:solidFill>
                  <a:srgbClr val="008272"/>
                </a:solidFill>
                <a:latin typeface="Segoe UI Semibold"/>
                <a:cs typeface="Segoe UI" pitchFamily="34" charset="0"/>
              </a:rPr>
              <a:t>Agenda</a:t>
            </a:r>
          </a:p>
        </p:txBody>
      </p:sp>
      <p:sp>
        <p:nvSpPr>
          <p:cNvPr id="41" name="Rectangle 40">
            <a:extLst>
              <a:ext uri="{FF2B5EF4-FFF2-40B4-BE49-F238E27FC236}">
                <a16:creationId xmlns:a16="http://schemas.microsoft.com/office/drawing/2014/main" id="{177907F9-2172-46A3-AEA0-8DD4122F217B}"/>
              </a:ext>
            </a:extLst>
          </p:cNvPr>
          <p:cNvSpPr/>
          <p:nvPr/>
        </p:nvSpPr>
        <p:spPr>
          <a:xfrm>
            <a:off x="6121273" y="1374543"/>
            <a:ext cx="5613527" cy="5140553"/>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defTabSz="932597"/>
            <a:r>
              <a:rPr lang="en-US" sz="1600" i="1" dirty="0">
                <a:solidFill>
                  <a:schemeClr val="tx1"/>
                </a:solidFill>
              </a:rPr>
              <a:t>Reiterate the purpose and objectives of this workshop to ensure all attendees have a common understanding.</a:t>
            </a:r>
          </a:p>
          <a:p>
            <a:pPr defTabSz="932597"/>
            <a:endParaRPr lang="en-US" sz="1600" dirty="0">
              <a:solidFill>
                <a:schemeClr val="tx1"/>
              </a:solidFill>
            </a:endParaRPr>
          </a:p>
          <a:p>
            <a:pPr defTabSz="932597"/>
            <a:r>
              <a:rPr lang="en-US" sz="1600" u="sng" dirty="0">
                <a:solidFill>
                  <a:schemeClr val="tx1"/>
                </a:solidFill>
              </a:rPr>
              <a:t>Objective of the Test Strategy</a:t>
            </a:r>
            <a:r>
              <a:rPr lang="en-US" sz="1600" dirty="0">
                <a:solidFill>
                  <a:schemeClr val="tx1"/>
                </a:solidFill>
              </a:rPr>
              <a:t>:  To provide the necessary direction and planning to ensure that the testing regimen is appropriate to the project scope, business needs and risks.</a:t>
            </a:r>
          </a:p>
          <a:p>
            <a:pPr defTabSz="932597"/>
            <a:endParaRPr lang="en-US" sz="1600" dirty="0">
              <a:solidFill>
                <a:schemeClr val="tx1"/>
              </a:solidFill>
            </a:endParaRPr>
          </a:p>
          <a:p>
            <a:pPr defTabSz="932597"/>
            <a:r>
              <a:rPr lang="en-US" sz="1600" u="sng" dirty="0">
                <a:solidFill>
                  <a:schemeClr val="tx1"/>
                </a:solidFill>
              </a:rPr>
              <a:t>Objective of this workshop</a:t>
            </a:r>
            <a:r>
              <a:rPr lang="en-US" sz="1600" dirty="0">
                <a:solidFill>
                  <a:schemeClr val="tx1"/>
                </a:solidFill>
              </a:rPr>
              <a:t>: To confirm that the Test Strategy for this project adequately addresses the project scope and related business risks prior to production use.</a:t>
            </a:r>
          </a:p>
          <a:p>
            <a:pPr defTabSz="932597"/>
            <a:endParaRPr lang="en-US" sz="1600" dirty="0">
              <a:solidFill>
                <a:schemeClr val="tx1"/>
              </a:solidFill>
            </a:endParaRPr>
          </a:p>
          <a:p>
            <a:pPr defTabSz="932597"/>
            <a:endParaRPr lang="en-US" sz="1600" dirty="0">
              <a:solidFill>
                <a:schemeClr val="tx1"/>
              </a:solidFill>
              <a:cs typeface="Segoe UI"/>
            </a:endParaRPr>
          </a:p>
        </p:txBody>
      </p:sp>
      <p:sp>
        <p:nvSpPr>
          <p:cNvPr id="42" name="Rectangle: Rounded Corners 14">
            <a:extLst>
              <a:ext uri="{FF2B5EF4-FFF2-40B4-BE49-F238E27FC236}">
                <a16:creationId xmlns:a16="http://schemas.microsoft.com/office/drawing/2014/main" id="{FCCFC8E7-228A-485F-B89E-E8B4B03CC681}"/>
              </a:ext>
              <a:ext uri="{C183D7F6-B498-43B3-948B-1728B52AA6E4}">
                <adec:decorative xmlns:adec="http://schemas.microsoft.com/office/drawing/2017/decorative" val="1"/>
              </a:ext>
            </a:extLst>
          </p:cNvPr>
          <p:cNvSpPr/>
          <p:nvPr/>
        </p:nvSpPr>
        <p:spPr bwMode="auto">
          <a:xfrm>
            <a:off x="405657" y="1762061"/>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5906ADDC-D360-4A0F-91FF-B494A9B96AC6}"/>
              </a:ext>
              <a:ext uri="{C183D7F6-B498-43B3-948B-1728B52AA6E4}">
                <adec:decorative xmlns:adec="http://schemas.microsoft.com/office/drawing/2017/decorative" val="1"/>
              </a:ext>
            </a:extLst>
          </p:cNvPr>
          <p:cNvCxnSpPr>
            <a:cxnSpLocks/>
          </p:cNvCxnSpPr>
          <p:nvPr/>
        </p:nvCxnSpPr>
        <p:spPr>
          <a:xfrm>
            <a:off x="1494318" y="1349375"/>
            <a:ext cx="0" cy="494513"/>
          </a:xfrm>
          <a:prstGeom prst="line">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a:extLst>
              <a:ext uri="{FF2B5EF4-FFF2-40B4-BE49-F238E27FC236}">
                <a16:creationId xmlns:a16="http://schemas.microsoft.com/office/drawing/2014/main" id="{4A8E8564-839D-4D78-B946-D71D10D7FB42}"/>
              </a:ext>
              <a:ext uri="{C183D7F6-B498-43B3-948B-1728B52AA6E4}">
                <adec:decorative xmlns:adec="http://schemas.microsoft.com/office/drawing/2017/decorative" val="1"/>
              </a:ext>
            </a:extLst>
          </p:cNvPr>
          <p:cNvCxnSpPr>
            <a:cxnSpLocks/>
          </p:cNvCxnSpPr>
          <p:nvPr/>
        </p:nvCxnSpPr>
        <p:spPr>
          <a:xfrm>
            <a:off x="1" y="1858175"/>
            <a:ext cx="6121272"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913BBF-6FE9-4291-9E49-F6769461052B}"/>
              </a:ext>
              <a:ext uri="{C183D7F6-B498-43B3-948B-1728B52AA6E4}">
                <adec:decorative xmlns:adec="http://schemas.microsoft.com/office/drawing/2017/decorative" val="1"/>
              </a:ext>
            </a:extLst>
          </p:cNvPr>
          <p:cNvCxnSpPr>
            <a:cxnSpLocks/>
          </p:cNvCxnSpPr>
          <p:nvPr/>
        </p:nvCxnSpPr>
        <p:spPr>
          <a:xfrm>
            <a:off x="457200" y="2451213"/>
            <a:ext cx="5664073" cy="0"/>
          </a:xfrm>
          <a:prstGeom prst="line">
            <a:avLst/>
          </a:prstGeom>
          <a:noFill/>
          <a:ln w="3175">
            <a:solidFill>
              <a:schemeClr val="bg1">
                <a:lumMod val="85000"/>
              </a:schemeClr>
            </a:solidFill>
            <a:prstDash val="dash"/>
          </a:ln>
        </p:spPr>
      </p:cxnSp>
      <p:cxnSp>
        <p:nvCxnSpPr>
          <p:cNvPr id="47" name="Straight Connector 46">
            <a:extLst>
              <a:ext uri="{FF2B5EF4-FFF2-40B4-BE49-F238E27FC236}">
                <a16:creationId xmlns:a16="http://schemas.microsoft.com/office/drawing/2014/main" id="{C8DEDC1E-B9F9-418B-93EA-03CEE8A48BB4}"/>
              </a:ext>
              <a:ext uri="{C183D7F6-B498-43B3-948B-1728B52AA6E4}">
                <adec:decorative xmlns:adec="http://schemas.microsoft.com/office/drawing/2017/decorative" val="1"/>
              </a:ext>
            </a:extLst>
          </p:cNvPr>
          <p:cNvCxnSpPr>
            <a:cxnSpLocks/>
          </p:cNvCxnSpPr>
          <p:nvPr/>
        </p:nvCxnSpPr>
        <p:spPr>
          <a:xfrm>
            <a:off x="457200" y="3040727"/>
            <a:ext cx="5664073" cy="0"/>
          </a:xfrm>
          <a:prstGeom prst="line">
            <a:avLst/>
          </a:prstGeom>
          <a:noFill/>
          <a:ln w="3175">
            <a:solidFill>
              <a:schemeClr val="bg1">
                <a:lumMod val="85000"/>
              </a:schemeClr>
            </a:solidFill>
            <a:prstDash val="dash"/>
          </a:ln>
        </p:spPr>
      </p:cxnSp>
      <p:cxnSp>
        <p:nvCxnSpPr>
          <p:cNvPr id="48" name="Straight Connector 47">
            <a:extLst>
              <a:ext uri="{FF2B5EF4-FFF2-40B4-BE49-F238E27FC236}">
                <a16:creationId xmlns:a16="http://schemas.microsoft.com/office/drawing/2014/main" id="{7354E8F2-26A2-4CCA-89B8-65B9B53DA07B}"/>
              </a:ext>
              <a:ext uri="{C183D7F6-B498-43B3-948B-1728B52AA6E4}">
                <adec:decorative xmlns:adec="http://schemas.microsoft.com/office/drawing/2017/decorative" val="1"/>
              </a:ext>
            </a:extLst>
          </p:cNvPr>
          <p:cNvCxnSpPr>
            <a:cxnSpLocks/>
          </p:cNvCxnSpPr>
          <p:nvPr/>
        </p:nvCxnSpPr>
        <p:spPr>
          <a:xfrm>
            <a:off x="447773" y="4158139"/>
            <a:ext cx="5664073" cy="0"/>
          </a:xfrm>
          <a:prstGeom prst="line">
            <a:avLst/>
          </a:prstGeom>
          <a:noFill/>
          <a:ln w="3175">
            <a:solidFill>
              <a:schemeClr val="bg1">
                <a:lumMod val="85000"/>
              </a:schemeClr>
            </a:solidFill>
            <a:prstDash val="dash"/>
          </a:ln>
        </p:spPr>
      </p:cxnSp>
      <p:cxnSp>
        <p:nvCxnSpPr>
          <p:cNvPr id="49" name="Straight Connector 48">
            <a:extLst>
              <a:ext uri="{FF2B5EF4-FFF2-40B4-BE49-F238E27FC236}">
                <a16:creationId xmlns:a16="http://schemas.microsoft.com/office/drawing/2014/main" id="{F03F52E1-9D12-4CD8-9AFB-DF3694F8E8DF}"/>
              </a:ext>
              <a:ext uri="{C183D7F6-B498-43B3-948B-1728B52AA6E4}">
                <adec:decorative xmlns:adec="http://schemas.microsoft.com/office/drawing/2017/decorative" val="1"/>
              </a:ext>
            </a:extLst>
          </p:cNvPr>
          <p:cNvCxnSpPr>
            <a:cxnSpLocks/>
          </p:cNvCxnSpPr>
          <p:nvPr/>
        </p:nvCxnSpPr>
        <p:spPr>
          <a:xfrm>
            <a:off x="447773" y="4747653"/>
            <a:ext cx="5664073" cy="0"/>
          </a:xfrm>
          <a:prstGeom prst="line">
            <a:avLst/>
          </a:prstGeom>
          <a:noFill/>
          <a:ln w="3175">
            <a:solidFill>
              <a:schemeClr val="bg1">
                <a:lumMod val="85000"/>
              </a:schemeClr>
            </a:solidFill>
            <a:prstDash val="dash"/>
          </a:ln>
        </p:spPr>
      </p:cxnSp>
      <p:cxnSp>
        <p:nvCxnSpPr>
          <p:cNvPr id="52" name="Straight Connector 51">
            <a:extLst>
              <a:ext uri="{FF2B5EF4-FFF2-40B4-BE49-F238E27FC236}">
                <a16:creationId xmlns:a16="http://schemas.microsoft.com/office/drawing/2014/main" id="{721FE680-81D2-484D-B86E-D8BCF74079FD}"/>
              </a:ext>
              <a:ext uri="{C183D7F6-B498-43B3-948B-1728B52AA6E4}">
                <adec:decorative xmlns:adec="http://schemas.microsoft.com/office/drawing/2017/decorative" val="1"/>
              </a:ext>
            </a:extLst>
          </p:cNvPr>
          <p:cNvCxnSpPr>
            <a:cxnSpLocks/>
          </p:cNvCxnSpPr>
          <p:nvPr/>
        </p:nvCxnSpPr>
        <p:spPr>
          <a:xfrm>
            <a:off x="447773" y="4950673"/>
            <a:ext cx="5664073" cy="0"/>
          </a:xfrm>
          <a:prstGeom prst="line">
            <a:avLst/>
          </a:prstGeom>
          <a:noFill/>
          <a:ln w="3175">
            <a:solidFill>
              <a:schemeClr val="bg1">
                <a:lumMod val="85000"/>
              </a:schemeClr>
            </a:solidFill>
            <a:prstDash val="dash"/>
          </a:ln>
        </p:spPr>
      </p:cxnSp>
      <p:cxnSp>
        <p:nvCxnSpPr>
          <p:cNvPr id="53" name="Straight Connector 52">
            <a:extLst>
              <a:ext uri="{FF2B5EF4-FFF2-40B4-BE49-F238E27FC236}">
                <a16:creationId xmlns:a16="http://schemas.microsoft.com/office/drawing/2014/main" id="{76FF7EC1-B2EB-4DC5-B055-C580BB6B5166}"/>
              </a:ext>
              <a:ext uri="{C183D7F6-B498-43B3-948B-1728B52AA6E4}">
                <adec:decorative xmlns:adec="http://schemas.microsoft.com/office/drawing/2017/decorative" val="1"/>
              </a:ext>
            </a:extLst>
          </p:cNvPr>
          <p:cNvCxnSpPr>
            <a:cxnSpLocks/>
          </p:cNvCxnSpPr>
          <p:nvPr/>
        </p:nvCxnSpPr>
        <p:spPr>
          <a:xfrm>
            <a:off x="457200" y="5229102"/>
            <a:ext cx="5664073" cy="0"/>
          </a:xfrm>
          <a:prstGeom prst="line">
            <a:avLst/>
          </a:prstGeom>
          <a:noFill/>
          <a:ln w="3175">
            <a:solidFill>
              <a:schemeClr val="bg1">
                <a:lumMod val="85000"/>
              </a:schemeClr>
            </a:solidFill>
            <a:prstDash val="dash"/>
          </a:ln>
        </p:spPr>
      </p:cxnSp>
      <p:grpSp>
        <p:nvGrpSpPr>
          <p:cNvPr id="54" name="Group 53">
            <a:extLst>
              <a:ext uri="{FF2B5EF4-FFF2-40B4-BE49-F238E27FC236}">
                <a16:creationId xmlns:a16="http://schemas.microsoft.com/office/drawing/2014/main" id="{E3151547-6629-4A30-85D7-9026BFEC7DB1}"/>
              </a:ext>
              <a:ext uri="{C183D7F6-B498-43B3-948B-1728B52AA6E4}">
                <adec:decorative xmlns:adec="http://schemas.microsoft.com/office/drawing/2017/decorative" val="1"/>
              </a:ext>
            </a:extLst>
          </p:cNvPr>
          <p:cNvGrpSpPr/>
          <p:nvPr/>
        </p:nvGrpSpPr>
        <p:grpSpPr>
          <a:xfrm>
            <a:off x="506805" y="1895263"/>
            <a:ext cx="5613527" cy="522386"/>
            <a:chOff x="506805" y="1895263"/>
            <a:chExt cx="5613527" cy="522386"/>
          </a:xfrm>
        </p:grpSpPr>
        <p:sp>
          <p:nvSpPr>
            <p:cNvPr id="55" name="Rectangle 54">
              <a:extLst>
                <a:ext uri="{FF2B5EF4-FFF2-40B4-BE49-F238E27FC236}">
                  <a16:creationId xmlns:a16="http://schemas.microsoft.com/office/drawing/2014/main" id="{D909AFD3-772D-428E-8735-D3CC0F3F9928}"/>
                </a:ext>
              </a:extLst>
            </p:cNvPr>
            <p:cNvSpPr/>
            <p:nvPr/>
          </p:nvSpPr>
          <p:spPr>
            <a:xfrm>
              <a:off x="506805" y="18952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a:solidFill>
                    <a:schemeClr val="tx1"/>
                  </a:solidFill>
                </a:rPr>
                <a:t>Purpose and objectives</a:t>
              </a:r>
            </a:p>
          </p:txBody>
        </p:sp>
        <p:grpSp>
          <p:nvGrpSpPr>
            <p:cNvPr id="56" name="Group 55">
              <a:extLst>
                <a:ext uri="{FF2B5EF4-FFF2-40B4-BE49-F238E27FC236}">
                  <a16:creationId xmlns:a16="http://schemas.microsoft.com/office/drawing/2014/main" id="{343C8747-F64E-4A18-A94A-9D3F8224370C}"/>
                </a:ext>
              </a:extLst>
            </p:cNvPr>
            <p:cNvGrpSpPr/>
            <p:nvPr/>
          </p:nvGrpSpPr>
          <p:grpSpPr>
            <a:xfrm>
              <a:off x="730757" y="1993400"/>
              <a:ext cx="326112" cy="326112"/>
              <a:chOff x="115497" y="1864737"/>
              <a:chExt cx="461744" cy="461744"/>
            </a:xfrm>
            <a:solidFill>
              <a:schemeClr val="tx2"/>
            </a:solidFill>
          </p:grpSpPr>
          <p:sp>
            <p:nvSpPr>
              <p:cNvPr id="57" name="Freeform: Shape 56">
                <a:extLst>
                  <a:ext uri="{FF2B5EF4-FFF2-40B4-BE49-F238E27FC236}">
                    <a16:creationId xmlns:a16="http://schemas.microsoft.com/office/drawing/2014/main" id="{9A72F8EA-291F-4570-84D1-25DC141B48F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Graphic 77">
                <a:extLst>
                  <a:ext uri="{FF2B5EF4-FFF2-40B4-BE49-F238E27FC236}">
                    <a16:creationId xmlns:a16="http://schemas.microsoft.com/office/drawing/2014/main" id="{9A88097F-834B-41ED-84A6-F60654AB22D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69" name="Group 68">
            <a:extLst>
              <a:ext uri="{FF2B5EF4-FFF2-40B4-BE49-F238E27FC236}">
                <a16:creationId xmlns:a16="http://schemas.microsoft.com/office/drawing/2014/main" id="{199D9518-4245-48DA-AFDC-44848BB4C33A}"/>
              </a:ext>
              <a:ext uri="{C183D7F6-B498-43B3-948B-1728B52AA6E4}">
                <adec:decorative xmlns:adec="http://schemas.microsoft.com/office/drawing/2017/decorative" val="1"/>
              </a:ext>
            </a:extLst>
          </p:cNvPr>
          <p:cNvGrpSpPr/>
          <p:nvPr/>
        </p:nvGrpSpPr>
        <p:grpSpPr>
          <a:xfrm>
            <a:off x="473046" y="4236614"/>
            <a:ext cx="5613527" cy="564952"/>
            <a:chOff x="482473" y="3749450"/>
            <a:chExt cx="5613527" cy="541223"/>
          </a:xfrm>
        </p:grpSpPr>
        <p:sp>
          <p:nvSpPr>
            <p:cNvPr id="70" name="Rectangle 69">
              <a:extLst>
                <a:ext uri="{FF2B5EF4-FFF2-40B4-BE49-F238E27FC236}">
                  <a16:creationId xmlns:a16="http://schemas.microsoft.com/office/drawing/2014/main" id="{1CE81B94-64B5-49BC-8A00-1B321C123F69}"/>
                </a:ext>
              </a:extLst>
            </p:cNvPr>
            <p:cNvSpPr/>
            <p:nvPr/>
          </p:nvSpPr>
          <p:spPr>
            <a:xfrm>
              <a:off x="482473" y="3768287"/>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a:solidFill>
                    <a:schemeClr val="tx1"/>
                  </a:solidFill>
                </a:rPr>
                <a:t>Test Phases and Test Types</a:t>
              </a:r>
            </a:p>
            <a:p>
              <a:pPr defTabSz="288000"/>
              <a:r>
                <a:rPr lang="en-GB" sz="1600">
                  <a:solidFill>
                    <a:schemeClr val="tx1"/>
                  </a:solidFill>
                </a:rPr>
                <a:t>	</a:t>
              </a:r>
              <a:r>
                <a:rPr lang="en-GB" sz="1200">
                  <a:solidFill>
                    <a:schemeClr val="tx1"/>
                  </a:solidFill>
                </a:rPr>
                <a:t>​ Specific Test Phases and Test Types</a:t>
              </a:r>
            </a:p>
          </p:txBody>
        </p:sp>
        <p:grpSp>
          <p:nvGrpSpPr>
            <p:cNvPr id="71" name="Group 70">
              <a:extLst>
                <a:ext uri="{FF2B5EF4-FFF2-40B4-BE49-F238E27FC236}">
                  <a16:creationId xmlns:a16="http://schemas.microsoft.com/office/drawing/2014/main" id="{628EF100-B47D-4AE2-B379-E928FBF5CBF8}"/>
                </a:ext>
              </a:extLst>
            </p:cNvPr>
            <p:cNvGrpSpPr/>
            <p:nvPr/>
          </p:nvGrpSpPr>
          <p:grpSpPr>
            <a:xfrm>
              <a:off x="730757" y="3749450"/>
              <a:ext cx="326112" cy="326112"/>
              <a:chOff x="115497" y="1864737"/>
              <a:chExt cx="461744" cy="461744"/>
            </a:xfrm>
            <a:solidFill>
              <a:schemeClr val="tx2"/>
            </a:solidFill>
          </p:grpSpPr>
          <p:sp>
            <p:nvSpPr>
              <p:cNvPr id="72" name="Freeform: Shape 71">
                <a:extLst>
                  <a:ext uri="{FF2B5EF4-FFF2-40B4-BE49-F238E27FC236}">
                    <a16:creationId xmlns:a16="http://schemas.microsoft.com/office/drawing/2014/main" id="{95D38F1C-5C55-4873-BE66-20E7BE3E2EDC}"/>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Graphic 77">
                <a:extLst>
                  <a:ext uri="{FF2B5EF4-FFF2-40B4-BE49-F238E27FC236}">
                    <a16:creationId xmlns:a16="http://schemas.microsoft.com/office/drawing/2014/main" id="{E24498CF-9BEE-4E44-B585-1F75DC58AE6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79" name="Group 78">
            <a:extLst>
              <a:ext uri="{FF2B5EF4-FFF2-40B4-BE49-F238E27FC236}">
                <a16:creationId xmlns:a16="http://schemas.microsoft.com/office/drawing/2014/main" id="{00543721-9F23-4D2C-A13E-D93B984A9FDA}"/>
              </a:ext>
              <a:ext uri="{C183D7F6-B498-43B3-948B-1728B52AA6E4}">
                <adec:decorative xmlns:adec="http://schemas.microsoft.com/office/drawing/2017/decorative" val="1"/>
              </a:ext>
            </a:extLst>
          </p:cNvPr>
          <p:cNvGrpSpPr/>
          <p:nvPr/>
        </p:nvGrpSpPr>
        <p:grpSpPr>
          <a:xfrm>
            <a:off x="506805" y="4867319"/>
            <a:ext cx="5613527" cy="522386"/>
            <a:chOff x="506805" y="4822013"/>
            <a:chExt cx="5613527" cy="522386"/>
          </a:xfrm>
        </p:grpSpPr>
        <p:sp>
          <p:nvSpPr>
            <p:cNvPr id="80" name="Rectangle 79">
              <a:extLst>
                <a:ext uri="{FF2B5EF4-FFF2-40B4-BE49-F238E27FC236}">
                  <a16:creationId xmlns:a16="http://schemas.microsoft.com/office/drawing/2014/main" id="{531F93E7-ED00-4260-816E-6CBCB07E9A23}"/>
                </a:ext>
              </a:extLst>
            </p:cNvPr>
            <p:cNvSpPr/>
            <p:nvPr/>
          </p:nvSpPr>
          <p:spPr>
            <a:xfrm>
              <a:off x="506805" y="482201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endParaRPr lang="en-GB" sz="1600">
                <a:solidFill>
                  <a:schemeClr val="tx1"/>
                </a:solidFill>
              </a:endParaRPr>
            </a:p>
          </p:txBody>
        </p:sp>
        <p:grpSp>
          <p:nvGrpSpPr>
            <p:cNvPr id="81" name="Group 80">
              <a:extLst>
                <a:ext uri="{FF2B5EF4-FFF2-40B4-BE49-F238E27FC236}">
                  <a16:creationId xmlns:a16="http://schemas.microsoft.com/office/drawing/2014/main" id="{82CB8E29-DE60-4DA7-B4D0-2E855D242409}"/>
                </a:ext>
              </a:extLst>
            </p:cNvPr>
            <p:cNvGrpSpPr/>
            <p:nvPr/>
          </p:nvGrpSpPr>
          <p:grpSpPr>
            <a:xfrm>
              <a:off x="730757" y="4920150"/>
              <a:ext cx="326112" cy="326112"/>
              <a:chOff x="115497" y="1864737"/>
              <a:chExt cx="461744" cy="461744"/>
            </a:xfrm>
            <a:solidFill>
              <a:schemeClr val="tx2"/>
            </a:solidFill>
          </p:grpSpPr>
          <p:sp>
            <p:nvSpPr>
              <p:cNvPr id="82" name="Freeform: Shape 81">
                <a:extLst>
                  <a:ext uri="{FF2B5EF4-FFF2-40B4-BE49-F238E27FC236}">
                    <a16:creationId xmlns:a16="http://schemas.microsoft.com/office/drawing/2014/main" id="{FD2A5F48-3EE0-4254-933E-F0507DBF41A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3" name="Graphic 77">
                <a:extLst>
                  <a:ext uri="{FF2B5EF4-FFF2-40B4-BE49-F238E27FC236}">
                    <a16:creationId xmlns:a16="http://schemas.microsoft.com/office/drawing/2014/main" id="{54D9EF2F-59A7-4FDC-996B-D738619C34A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84" name="Group 83">
            <a:extLst>
              <a:ext uri="{FF2B5EF4-FFF2-40B4-BE49-F238E27FC236}">
                <a16:creationId xmlns:a16="http://schemas.microsoft.com/office/drawing/2014/main" id="{95831B84-1C17-4A14-9584-93D7C92B4AC9}"/>
              </a:ext>
              <a:ext uri="{C183D7F6-B498-43B3-948B-1728B52AA6E4}">
                <adec:decorative xmlns:adec="http://schemas.microsoft.com/office/drawing/2017/decorative" val="1"/>
              </a:ext>
            </a:extLst>
          </p:cNvPr>
          <p:cNvGrpSpPr/>
          <p:nvPr/>
        </p:nvGrpSpPr>
        <p:grpSpPr>
          <a:xfrm>
            <a:off x="506805" y="5298437"/>
            <a:ext cx="5613527" cy="522386"/>
            <a:chOff x="506805" y="5407363"/>
            <a:chExt cx="5613527" cy="522386"/>
          </a:xfrm>
        </p:grpSpPr>
        <p:sp>
          <p:nvSpPr>
            <p:cNvPr id="85" name="Rectangle 84">
              <a:extLst>
                <a:ext uri="{FF2B5EF4-FFF2-40B4-BE49-F238E27FC236}">
                  <a16:creationId xmlns:a16="http://schemas.microsoft.com/office/drawing/2014/main" id="{8DE2201B-869B-46E1-9DBD-5685B60F9033}"/>
                </a:ext>
              </a:extLst>
            </p:cNvPr>
            <p:cNvSpPr/>
            <p:nvPr/>
          </p:nvSpPr>
          <p:spPr>
            <a:xfrm>
              <a:off x="506805" y="54073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a:solidFill>
                    <a:schemeClr val="tx1"/>
                  </a:solidFill>
                </a:rPr>
                <a:t>Q&amp;A</a:t>
              </a:r>
            </a:p>
          </p:txBody>
        </p:sp>
        <p:grpSp>
          <p:nvGrpSpPr>
            <p:cNvPr id="86" name="Group 85">
              <a:extLst>
                <a:ext uri="{FF2B5EF4-FFF2-40B4-BE49-F238E27FC236}">
                  <a16:creationId xmlns:a16="http://schemas.microsoft.com/office/drawing/2014/main" id="{B2369DA4-97F3-49AA-A7F8-1E5CFA46923C}"/>
                </a:ext>
              </a:extLst>
            </p:cNvPr>
            <p:cNvGrpSpPr/>
            <p:nvPr/>
          </p:nvGrpSpPr>
          <p:grpSpPr>
            <a:xfrm>
              <a:off x="730757" y="5505500"/>
              <a:ext cx="326112" cy="326112"/>
              <a:chOff x="115497" y="1864737"/>
              <a:chExt cx="461744" cy="461744"/>
            </a:xfrm>
            <a:solidFill>
              <a:schemeClr val="tx2"/>
            </a:solidFill>
          </p:grpSpPr>
          <p:sp>
            <p:nvSpPr>
              <p:cNvPr id="87" name="Freeform: Shape 86">
                <a:extLst>
                  <a:ext uri="{FF2B5EF4-FFF2-40B4-BE49-F238E27FC236}">
                    <a16:creationId xmlns:a16="http://schemas.microsoft.com/office/drawing/2014/main" id="{907CCD18-B526-49B1-B2D6-EC23F8940C59}"/>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Graphic 77">
                <a:extLst>
                  <a:ext uri="{FF2B5EF4-FFF2-40B4-BE49-F238E27FC236}">
                    <a16:creationId xmlns:a16="http://schemas.microsoft.com/office/drawing/2014/main" id="{B87852BE-A84F-43C9-9B66-6661E392814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89" name="Rectangle 88">
            <a:extLst>
              <a:ext uri="{FF2B5EF4-FFF2-40B4-BE49-F238E27FC236}">
                <a16:creationId xmlns:a16="http://schemas.microsoft.com/office/drawing/2014/main" id="{429D1AB2-FD1C-420E-91FC-D03A20DC1B8B}"/>
              </a:ext>
              <a:ext uri="{C183D7F6-B498-43B3-948B-1728B52AA6E4}">
                <adec:decorative xmlns:adec="http://schemas.microsoft.com/office/drawing/2017/decorative" val="1"/>
              </a:ext>
            </a:extLst>
          </p:cNvPr>
          <p:cNvSpPr/>
          <p:nvPr/>
        </p:nvSpPr>
        <p:spPr>
          <a:xfrm>
            <a:off x="6121273" y="1211265"/>
            <a:ext cx="5613527" cy="163278"/>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endParaRPr lang="en-US" sz="1600">
              <a:solidFill>
                <a:schemeClr val="bg1"/>
              </a:solidFill>
              <a:latin typeface="+mj-lt"/>
            </a:endParaRPr>
          </a:p>
        </p:txBody>
      </p:sp>
      <p:grpSp>
        <p:nvGrpSpPr>
          <p:cNvPr id="90" name="Group 89">
            <a:extLst>
              <a:ext uri="{FF2B5EF4-FFF2-40B4-BE49-F238E27FC236}">
                <a16:creationId xmlns:a16="http://schemas.microsoft.com/office/drawing/2014/main" id="{AB4443CD-27CA-4DBD-A805-FB445344CC74}"/>
              </a:ext>
              <a:ext uri="{C183D7F6-B498-43B3-948B-1728B52AA6E4}">
                <adec:decorative xmlns:adec="http://schemas.microsoft.com/office/drawing/2017/decorative" val="1"/>
              </a:ext>
            </a:extLst>
          </p:cNvPr>
          <p:cNvGrpSpPr/>
          <p:nvPr/>
        </p:nvGrpSpPr>
        <p:grpSpPr>
          <a:xfrm>
            <a:off x="6527121" y="4988967"/>
            <a:ext cx="809756" cy="809754"/>
            <a:chOff x="6456428" y="2720976"/>
            <a:chExt cx="917704" cy="917702"/>
          </a:xfrm>
        </p:grpSpPr>
        <p:sp>
          <p:nvSpPr>
            <p:cNvPr id="91" name="Freeform: Shape 90">
              <a:extLst>
                <a:ext uri="{FF2B5EF4-FFF2-40B4-BE49-F238E27FC236}">
                  <a16:creationId xmlns:a16="http://schemas.microsoft.com/office/drawing/2014/main" id="{F71E6BB8-F6B2-4A70-9C26-62A830F5F11B}"/>
                </a:ext>
              </a:extLst>
            </p:cNvPr>
            <p:cNvSpPr/>
            <p:nvPr/>
          </p:nvSpPr>
          <p:spPr bwMode="auto">
            <a:xfrm>
              <a:off x="6456428" y="2720976"/>
              <a:ext cx="917704" cy="917702"/>
            </a:xfrm>
            <a:custGeom>
              <a:avLst/>
              <a:gdLst>
                <a:gd name="connsiteX0" fmla="*/ 458852 w 917704"/>
                <a:gd name="connsiteY0" fmla="*/ 33532 h 917702"/>
                <a:gd name="connsiteX1" fmla="*/ 33532 w 917704"/>
                <a:gd name="connsiteY1" fmla="*/ 458851 h 917702"/>
                <a:gd name="connsiteX2" fmla="*/ 458852 w 917704"/>
                <a:gd name="connsiteY2" fmla="*/ 884170 h 917702"/>
                <a:gd name="connsiteX3" fmla="*/ 884172 w 917704"/>
                <a:gd name="connsiteY3" fmla="*/ 458851 h 917702"/>
                <a:gd name="connsiteX4" fmla="*/ 458852 w 917704"/>
                <a:gd name="connsiteY4" fmla="*/ 33532 h 917702"/>
                <a:gd name="connsiteX5" fmla="*/ 458852 w 917704"/>
                <a:gd name="connsiteY5" fmla="*/ 0 h 917702"/>
                <a:gd name="connsiteX6" fmla="*/ 917704 w 917704"/>
                <a:gd name="connsiteY6" fmla="*/ 458851 h 917702"/>
                <a:gd name="connsiteX7" fmla="*/ 458852 w 917704"/>
                <a:gd name="connsiteY7" fmla="*/ 917702 h 917702"/>
                <a:gd name="connsiteX8" fmla="*/ 0 w 917704"/>
                <a:gd name="connsiteY8" fmla="*/ 458851 h 917702"/>
                <a:gd name="connsiteX9" fmla="*/ 458852 w 917704"/>
                <a:gd name="connsiteY9" fmla="*/ 0 h 91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04" h="917702">
                  <a:moveTo>
                    <a:pt x="458852" y="33532"/>
                  </a:moveTo>
                  <a:cubicBezTo>
                    <a:pt x="223954" y="33532"/>
                    <a:pt x="33532" y="223954"/>
                    <a:pt x="33532" y="458851"/>
                  </a:cubicBezTo>
                  <a:cubicBezTo>
                    <a:pt x="33532" y="693748"/>
                    <a:pt x="223954" y="884170"/>
                    <a:pt x="458852" y="884170"/>
                  </a:cubicBezTo>
                  <a:cubicBezTo>
                    <a:pt x="693750" y="884170"/>
                    <a:pt x="884172" y="693748"/>
                    <a:pt x="884172" y="458851"/>
                  </a:cubicBezTo>
                  <a:cubicBezTo>
                    <a:pt x="884172" y="223954"/>
                    <a:pt x="693750" y="33532"/>
                    <a:pt x="458852" y="33532"/>
                  </a:cubicBezTo>
                  <a:close/>
                  <a:moveTo>
                    <a:pt x="458852" y="0"/>
                  </a:moveTo>
                  <a:cubicBezTo>
                    <a:pt x="712269" y="0"/>
                    <a:pt x="917704" y="205435"/>
                    <a:pt x="917704" y="458851"/>
                  </a:cubicBezTo>
                  <a:cubicBezTo>
                    <a:pt x="917704" y="712267"/>
                    <a:pt x="712269" y="917702"/>
                    <a:pt x="458852" y="917702"/>
                  </a:cubicBezTo>
                  <a:cubicBezTo>
                    <a:pt x="205435" y="917702"/>
                    <a:pt x="0" y="712267"/>
                    <a:pt x="0" y="458851"/>
                  </a:cubicBezTo>
                  <a:cubicBezTo>
                    <a:pt x="0" y="205435"/>
                    <a:pt x="205435" y="0"/>
                    <a:pt x="45885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Freeform 8">
              <a:extLst>
                <a:ext uri="{FF2B5EF4-FFF2-40B4-BE49-F238E27FC236}">
                  <a16:creationId xmlns:a16="http://schemas.microsoft.com/office/drawing/2014/main" id="{6BDC5852-9503-4CDA-B807-61D5949A5EBC}"/>
                </a:ext>
              </a:extLst>
            </p:cNvPr>
            <p:cNvSpPr>
              <a:spLocks/>
            </p:cNvSpPr>
            <p:nvPr/>
          </p:nvSpPr>
          <p:spPr bwMode="auto">
            <a:xfrm rot="10800000" flipH="1">
              <a:off x="6678730" y="3009901"/>
              <a:ext cx="473100" cy="339852"/>
            </a:xfrm>
            <a:custGeom>
              <a:avLst/>
              <a:gdLst>
                <a:gd name="T0" fmla="*/ 85 w 231"/>
                <a:gd name="T1" fmla="*/ 0 h 170"/>
                <a:gd name="T2" fmla="*/ 152 w 231"/>
                <a:gd name="T3" fmla="*/ 61 h 170"/>
                <a:gd name="T4" fmla="*/ 0 w 231"/>
                <a:gd name="T5" fmla="*/ 61 h 170"/>
                <a:gd name="T6" fmla="*/ 0 w 231"/>
                <a:gd name="T7" fmla="*/ 105 h 170"/>
                <a:gd name="T8" fmla="*/ 152 w 231"/>
                <a:gd name="T9" fmla="*/ 105 h 170"/>
                <a:gd name="T10" fmla="*/ 85 w 231"/>
                <a:gd name="T11" fmla="*/ 170 h 170"/>
                <a:gd name="T12" fmla="*/ 140 w 231"/>
                <a:gd name="T13" fmla="*/ 170 h 170"/>
                <a:gd name="T14" fmla="*/ 231 w 231"/>
                <a:gd name="T15" fmla="*/ 85 h 170"/>
                <a:gd name="T16" fmla="*/ 140 w 231"/>
                <a:gd name="T17" fmla="*/ 0 h 170"/>
                <a:gd name="T18" fmla="*/ 85 w 23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70">
                  <a:moveTo>
                    <a:pt x="85" y="0"/>
                  </a:moveTo>
                  <a:cubicBezTo>
                    <a:pt x="85" y="0"/>
                    <a:pt x="85" y="0"/>
                    <a:pt x="152" y="61"/>
                  </a:cubicBezTo>
                  <a:cubicBezTo>
                    <a:pt x="0" y="61"/>
                    <a:pt x="0" y="61"/>
                    <a:pt x="0" y="61"/>
                  </a:cubicBezTo>
                  <a:cubicBezTo>
                    <a:pt x="0" y="61"/>
                    <a:pt x="0" y="61"/>
                    <a:pt x="0" y="105"/>
                  </a:cubicBezTo>
                  <a:cubicBezTo>
                    <a:pt x="0" y="105"/>
                    <a:pt x="0" y="105"/>
                    <a:pt x="152" y="105"/>
                  </a:cubicBezTo>
                  <a:cubicBezTo>
                    <a:pt x="152" y="105"/>
                    <a:pt x="152" y="105"/>
                    <a:pt x="85" y="170"/>
                  </a:cubicBezTo>
                  <a:cubicBezTo>
                    <a:pt x="85" y="170"/>
                    <a:pt x="85" y="170"/>
                    <a:pt x="140" y="170"/>
                  </a:cubicBezTo>
                  <a:cubicBezTo>
                    <a:pt x="140" y="170"/>
                    <a:pt x="140" y="170"/>
                    <a:pt x="231" y="85"/>
                  </a:cubicBezTo>
                  <a:cubicBezTo>
                    <a:pt x="231" y="85"/>
                    <a:pt x="231" y="85"/>
                    <a:pt x="140" y="0"/>
                  </a:cubicBezTo>
                  <a:cubicBezTo>
                    <a:pt x="140" y="0"/>
                    <a:pt x="140" y="0"/>
                    <a:pt x="85"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3" name="Group 92">
            <a:extLst>
              <a:ext uri="{FF2B5EF4-FFF2-40B4-BE49-F238E27FC236}">
                <a16:creationId xmlns:a16="http://schemas.microsoft.com/office/drawing/2014/main" id="{5E1CA762-CB82-429E-89B2-E95C130A0A2A}"/>
              </a:ext>
              <a:ext uri="{C183D7F6-B498-43B3-948B-1728B52AA6E4}">
                <adec:decorative xmlns:adec="http://schemas.microsoft.com/office/drawing/2017/decorative" val="1"/>
              </a:ext>
            </a:extLst>
          </p:cNvPr>
          <p:cNvGrpSpPr/>
          <p:nvPr/>
        </p:nvGrpSpPr>
        <p:grpSpPr>
          <a:xfrm>
            <a:off x="650727" y="1143371"/>
            <a:ext cx="497036" cy="499600"/>
            <a:chOff x="8121835" y="4193647"/>
            <a:chExt cx="847725" cy="852101"/>
          </a:xfrm>
        </p:grpSpPr>
        <p:sp>
          <p:nvSpPr>
            <p:cNvPr id="94" name="Freeform: Shape 93">
              <a:extLst>
                <a:ext uri="{FF2B5EF4-FFF2-40B4-BE49-F238E27FC236}">
                  <a16:creationId xmlns:a16="http://schemas.microsoft.com/office/drawing/2014/main" id="{435EF289-2D65-4F5A-B305-094781357BB8}"/>
                </a:ext>
              </a:extLst>
            </p:cNvPr>
            <p:cNvSpPr/>
            <p:nvPr/>
          </p:nvSpPr>
          <p:spPr>
            <a:xfrm>
              <a:off x="8121835" y="4242767"/>
              <a:ext cx="847725" cy="152400"/>
            </a:xfrm>
            <a:custGeom>
              <a:avLst/>
              <a:gdLst>
                <a:gd name="connsiteX0" fmla="*/ 826296 w 847725"/>
                <a:gd name="connsiteY0" fmla="*/ 0 h 152400"/>
                <a:gd name="connsiteX1" fmla="*/ 738024 w 847725"/>
                <a:gd name="connsiteY1" fmla="*/ 0 h 152400"/>
                <a:gd name="connsiteX2" fmla="*/ 738024 w 847725"/>
                <a:gd name="connsiteY2" fmla="*/ 58298 h 152400"/>
                <a:gd name="connsiteX3" fmla="*/ 710224 w 847725"/>
                <a:gd name="connsiteY3" fmla="*/ 86096 h 152400"/>
                <a:gd name="connsiteX4" fmla="*/ 682423 w 847725"/>
                <a:gd name="connsiteY4" fmla="*/ 58298 h 152400"/>
                <a:gd name="connsiteX5" fmla="*/ 682423 w 847725"/>
                <a:gd name="connsiteY5" fmla="*/ 0 h 152400"/>
                <a:gd name="connsiteX6" fmla="*/ 549318 w 847725"/>
                <a:gd name="connsiteY6" fmla="*/ 0 h 152400"/>
                <a:gd name="connsiteX7" fmla="*/ 549318 w 847725"/>
                <a:gd name="connsiteY7" fmla="*/ 58298 h 152400"/>
                <a:gd name="connsiteX8" fmla="*/ 521516 w 847725"/>
                <a:gd name="connsiteY8" fmla="*/ 86096 h 152400"/>
                <a:gd name="connsiteX9" fmla="*/ 493718 w 847725"/>
                <a:gd name="connsiteY9" fmla="*/ 58298 h 152400"/>
                <a:gd name="connsiteX10" fmla="*/ 493718 w 847725"/>
                <a:gd name="connsiteY10" fmla="*/ 0 h 152400"/>
                <a:gd name="connsiteX11" fmla="*/ 360611 w 847725"/>
                <a:gd name="connsiteY11" fmla="*/ 0 h 152400"/>
                <a:gd name="connsiteX12" fmla="*/ 360611 w 847725"/>
                <a:gd name="connsiteY12" fmla="*/ 58298 h 152400"/>
                <a:gd name="connsiteX13" fmla="*/ 332809 w 847725"/>
                <a:gd name="connsiteY13" fmla="*/ 86096 h 152400"/>
                <a:gd name="connsiteX14" fmla="*/ 305011 w 847725"/>
                <a:gd name="connsiteY14" fmla="*/ 58298 h 152400"/>
                <a:gd name="connsiteX15" fmla="*/ 305011 w 847725"/>
                <a:gd name="connsiteY15" fmla="*/ 0 h 152400"/>
                <a:gd name="connsiteX16" fmla="*/ 171904 w 847725"/>
                <a:gd name="connsiteY16" fmla="*/ 0 h 152400"/>
                <a:gd name="connsiteX17" fmla="*/ 171904 w 847725"/>
                <a:gd name="connsiteY17" fmla="*/ 58298 h 152400"/>
                <a:gd name="connsiteX18" fmla="*/ 144106 w 847725"/>
                <a:gd name="connsiteY18" fmla="*/ 86096 h 152400"/>
                <a:gd name="connsiteX19" fmla="*/ 116304 w 847725"/>
                <a:gd name="connsiteY19" fmla="*/ 58298 h 152400"/>
                <a:gd name="connsiteX20" fmla="*/ 116304 w 847725"/>
                <a:gd name="connsiteY20" fmla="*/ 0 h 152400"/>
                <a:gd name="connsiteX21" fmla="*/ 28073 w 847725"/>
                <a:gd name="connsiteY21" fmla="*/ 0 h 152400"/>
                <a:gd name="connsiteX22" fmla="*/ 0 w 847725"/>
                <a:gd name="connsiteY22" fmla="*/ 28069 h 152400"/>
                <a:gd name="connsiteX23" fmla="*/ 0 w 847725"/>
                <a:gd name="connsiteY23" fmla="*/ 160770 h 152400"/>
                <a:gd name="connsiteX24" fmla="*/ 854366 w 847725"/>
                <a:gd name="connsiteY24" fmla="*/ 160770 h 152400"/>
                <a:gd name="connsiteX25" fmla="*/ 854366 w 847725"/>
                <a:gd name="connsiteY25" fmla="*/ 28069 h 152400"/>
                <a:gd name="connsiteX26" fmla="*/ 826296 w 847725"/>
                <a:gd name="connsiteY26"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7725" h="152400">
                  <a:moveTo>
                    <a:pt x="826296" y="0"/>
                  </a:moveTo>
                  <a:lnTo>
                    <a:pt x="738024" y="0"/>
                  </a:lnTo>
                  <a:lnTo>
                    <a:pt x="738024" y="58298"/>
                  </a:lnTo>
                  <a:cubicBezTo>
                    <a:pt x="738024" y="73627"/>
                    <a:pt x="725550" y="86096"/>
                    <a:pt x="710224" y="86096"/>
                  </a:cubicBezTo>
                  <a:cubicBezTo>
                    <a:pt x="694897" y="86096"/>
                    <a:pt x="682423" y="73627"/>
                    <a:pt x="682423" y="58298"/>
                  </a:cubicBezTo>
                  <a:lnTo>
                    <a:pt x="682423" y="0"/>
                  </a:lnTo>
                  <a:lnTo>
                    <a:pt x="549318" y="0"/>
                  </a:lnTo>
                  <a:lnTo>
                    <a:pt x="549318" y="58298"/>
                  </a:lnTo>
                  <a:cubicBezTo>
                    <a:pt x="549318" y="73627"/>
                    <a:pt x="536846" y="86096"/>
                    <a:pt x="521516" y="86096"/>
                  </a:cubicBezTo>
                  <a:cubicBezTo>
                    <a:pt x="506187" y="86096"/>
                    <a:pt x="493718" y="73627"/>
                    <a:pt x="493718" y="58298"/>
                  </a:cubicBezTo>
                  <a:lnTo>
                    <a:pt x="493718" y="0"/>
                  </a:lnTo>
                  <a:lnTo>
                    <a:pt x="360611" y="0"/>
                  </a:lnTo>
                  <a:lnTo>
                    <a:pt x="360611" y="58298"/>
                  </a:lnTo>
                  <a:cubicBezTo>
                    <a:pt x="360611" y="73627"/>
                    <a:pt x="348139" y="86096"/>
                    <a:pt x="332809" y="86096"/>
                  </a:cubicBezTo>
                  <a:cubicBezTo>
                    <a:pt x="317480" y="86096"/>
                    <a:pt x="305011" y="73627"/>
                    <a:pt x="305011" y="58298"/>
                  </a:cubicBezTo>
                  <a:lnTo>
                    <a:pt x="305011" y="0"/>
                  </a:lnTo>
                  <a:lnTo>
                    <a:pt x="171904" y="0"/>
                  </a:lnTo>
                  <a:lnTo>
                    <a:pt x="171904" y="58298"/>
                  </a:lnTo>
                  <a:cubicBezTo>
                    <a:pt x="171904" y="73627"/>
                    <a:pt x="159435" y="86096"/>
                    <a:pt x="144106" y="86096"/>
                  </a:cubicBezTo>
                  <a:cubicBezTo>
                    <a:pt x="128777" y="86096"/>
                    <a:pt x="116304" y="73627"/>
                    <a:pt x="116304" y="58298"/>
                  </a:cubicBezTo>
                  <a:lnTo>
                    <a:pt x="116304" y="0"/>
                  </a:lnTo>
                  <a:lnTo>
                    <a:pt x="28073" y="0"/>
                  </a:lnTo>
                  <a:cubicBezTo>
                    <a:pt x="12595" y="0"/>
                    <a:pt x="0" y="12594"/>
                    <a:pt x="0" y="28069"/>
                  </a:cubicBezTo>
                  <a:lnTo>
                    <a:pt x="0" y="160770"/>
                  </a:lnTo>
                  <a:lnTo>
                    <a:pt x="854366" y="160770"/>
                  </a:lnTo>
                  <a:lnTo>
                    <a:pt x="854366" y="28069"/>
                  </a:lnTo>
                  <a:cubicBezTo>
                    <a:pt x="854366" y="12594"/>
                    <a:pt x="841774" y="0"/>
                    <a:pt x="826296" y="0"/>
                  </a:cubicBezTo>
                  <a:close/>
                </a:path>
              </a:pathLst>
            </a:custGeom>
            <a:solidFill>
              <a:schemeClr val="accent2"/>
            </a:solidFill>
            <a:ln w="6572"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C3AC4F5-B8CF-4C17-AF27-028BA4F2F78A}"/>
                </a:ext>
              </a:extLst>
            </p:cNvPr>
            <p:cNvSpPr/>
            <p:nvPr/>
          </p:nvSpPr>
          <p:spPr>
            <a:xfrm>
              <a:off x="8817823" y="4193647"/>
              <a:ext cx="19050" cy="114300"/>
            </a:xfrm>
            <a:custGeom>
              <a:avLst/>
              <a:gdLst>
                <a:gd name="connsiteX0" fmla="*/ 14235 w 19050"/>
                <a:gd name="connsiteY0" fmla="*/ 121655 h 114300"/>
                <a:gd name="connsiteX1" fmla="*/ 28471 w 19050"/>
                <a:gd name="connsiteY1" fmla="*/ 107418 h 114300"/>
                <a:gd name="connsiteX2" fmla="*/ 28471 w 19050"/>
                <a:gd name="connsiteY2" fmla="*/ 42405 h 114300"/>
                <a:gd name="connsiteX3" fmla="*/ 28458 w 19050"/>
                <a:gd name="connsiteY3" fmla="*/ 42340 h 114300"/>
                <a:gd name="connsiteX4" fmla="*/ 28471 w 19050"/>
                <a:gd name="connsiteY4" fmla="*/ 42274 h 114300"/>
                <a:gd name="connsiteX5" fmla="*/ 28471 w 19050"/>
                <a:gd name="connsiteY5" fmla="*/ 14243 h 114300"/>
                <a:gd name="connsiteX6" fmla="*/ 14235 w 19050"/>
                <a:gd name="connsiteY6" fmla="*/ 0 h 114300"/>
                <a:gd name="connsiteX7" fmla="*/ 0 w 19050"/>
                <a:gd name="connsiteY7" fmla="*/ 14243 h 114300"/>
                <a:gd name="connsiteX8" fmla="*/ 0 w 19050"/>
                <a:gd name="connsiteY8" fmla="*/ 107418 h 114300"/>
                <a:gd name="connsiteX9" fmla="*/ 14235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5" y="121655"/>
                  </a:moveTo>
                  <a:cubicBezTo>
                    <a:pt x="22083" y="121655"/>
                    <a:pt x="28471" y="115271"/>
                    <a:pt x="28471" y="107418"/>
                  </a:cubicBezTo>
                  <a:lnTo>
                    <a:pt x="28471" y="42405"/>
                  </a:lnTo>
                  <a:cubicBezTo>
                    <a:pt x="28471" y="42382"/>
                    <a:pt x="28458" y="42363"/>
                    <a:pt x="28458" y="42340"/>
                  </a:cubicBezTo>
                  <a:cubicBezTo>
                    <a:pt x="28458" y="42316"/>
                    <a:pt x="28471" y="42297"/>
                    <a:pt x="28471" y="42274"/>
                  </a:cubicBezTo>
                  <a:lnTo>
                    <a:pt x="28471" y="14243"/>
                  </a:lnTo>
                  <a:cubicBezTo>
                    <a:pt x="28471" y="6390"/>
                    <a:pt x="22083" y="0"/>
                    <a:pt x="14235" y="0"/>
                  </a:cubicBezTo>
                  <a:cubicBezTo>
                    <a:pt x="6388" y="0"/>
                    <a:pt x="0" y="6390"/>
                    <a:pt x="0" y="14243"/>
                  </a:cubicBezTo>
                  <a:lnTo>
                    <a:pt x="0" y="107418"/>
                  </a:lnTo>
                  <a:cubicBezTo>
                    <a:pt x="0" y="115271"/>
                    <a:pt x="6388" y="121655"/>
                    <a:pt x="14235" y="121655"/>
                  </a:cubicBezTo>
                  <a:close/>
                </a:path>
              </a:pathLst>
            </a:custGeom>
            <a:solidFill>
              <a:schemeClr val="accent2"/>
            </a:solidFill>
            <a:ln w="657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D9CA0F8-45DB-4452-8902-D59EF6987F2E}"/>
                </a:ext>
              </a:extLst>
            </p:cNvPr>
            <p:cNvSpPr/>
            <p:nvPr/>
          </p:nvSpPr>
          <p:spPr>
            <a:xfrm>
              <a:off x="8440408"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F59A492-AF15-447B-8B4C-3EF2C022C1CB}"/>
                </a:ext>
              </a:extLst>
            </p:cNvPr>
            <p:cNvSpPr/>
            <p:nvPr/>
          </p:nvSpPr>
          <p:spPr>
            <a:xfrm>
              <a:off x="8251701" y="4193647"/>
              <a:ext cx="19050" cy="114300"/>
            </a:xfrm>
            <a:custGeom>
              <a:avLst/>
              <a:gdLst>
                <a:gd name="connsiteX0" fmla="*/ 14240 w 19050"/>
                <a:gd name="connsiteY0" fmla="*/ 121655 h 114300"/>
                <a:gd name="connsiteX1" fmla="*/ 28477 w 19050"/>
                <a:gd name="connsiteY1" fmla="*/ 107418 h 114300"/>
                <a:gd name="connsiteX2" fmla="*/ 28477 w 19050"/>
                <a:gd name="connsiteY2" fmla="*/ 42405 h 114300"/>
                <a:gd name="connsiteX3" fmla="*/ 28463 w 19050"/>
                <a:gd name="connsiteY3" fmla="*/ 42340 h 114300"/>
                <a:gd name="connsiteX4" fmla="*/ 28477 w 19050"/>
                <a:gd name="connsiteY4" fmla="*/ 42274 h 114300"/>
                <a:gd name="connsiteX5" fmla="*/ 28477 w 19050"/>
                <a:gd name="connsiteY5" fmla="*/ 14243 h 114300"/>
                <a:gd name="connsiteX6" fmla="*/ 14240 w 19050"/>
                <a:gd name="connsiteY6" fmla="*/ 0 h 114300"/>
                <a:gd name="connsiteX7" fmla="*/ 0 w 19050"/>
                <a:gd name="connsiteY7" fmla="*/ 14243 h 114300"/>
                <a:gd name="connsiteX8" fmla="*/ 0 w 19050"/>
                <a:gd name="connsiteY8" fmla="*/ 107418 h 114300"/>
                <a:gd name="connsiteX9" fmla="*/ 14240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40" y="121655"/>
                  </a:moveTo>
                  <a:cubicBezTo>
                    <a:pt x="22090" y="121655"/>
                    <a:pt x="28477" y="115271"/>
                    <a:pt x="28477" y="107418"/>
                  </a:cubicBezTo>
                  <a:lnTo>
                    <a:pt x="28477" y="42405"/>
                  </a:lnTo>
                  <a:cubicBezTo>
                    <a:pt x="28476" y="42382"/>
                    <a:pt x="28463" y="42363"/>
                    <a:pt x="28463" y="42340"/>
                  </a:cubicBezTo>
                  <a:cubicBezTo>
                    <a:pt x="28463" y="42316"/>
                    <a:pt x="28476" y="42297"/>
                    <a:pt x="28477" y="42274"/>
                  </a:cubicBezTo>
                  <a:lnTo>
                    <a:pt x="28477" y="14243"/>
                  </a:lnTo>
                  <a:cubicBezTo>
                    <a:pt x="28477" y="6390"/>
                    <a:pt x="22090" y="0"/>
                    <a:pt x="14240" y="0"/>
                  </a:cubicBezTo>
                  <a:cubicBezTo>
                    <a:pt x="6386" y="0"/>
                    <a:pt x="0" y="6390"/>
                    <a:pt x="0" y="14243"/>
                  </a:cubicBezTo>
                  <a:lnTo>
                    <a:pt x="0" y="107418"/>
                  </a:lnTo>
                  <a:cubicBezTo>
                    <a:pt x="0" y="115271"/>
                    <a:pt x="6386" y="121655"/>
                    <a:pt x="14240" y="121655"/>
                  </a:cubicBezTo>
                  <a:close/>
                </a:path>
              </a:pathLst>
            </a:custGeom>
            <a:solidFill>
              <a:schemeClr val="accent2"/>
            </a:solidFill>
            <a:ln w="657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44DF95E9-EB5D-45DC-B6C5-FDB46D7810EC}"/>
                </a:ext>
              </a:extLst>
            </p:cNvPr>
            <p:cNvSpPr/>
            <p:nvPr/>
          </p:nvSpPr>
          <p:spPr>
            <a:xfrm>
              <a:off x="8629115"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DAF00A7-42CB-487A-A46E-4043059D2A8C}"/>
                </a:ext>
              </a:extLst>
            </p:cNvPr>
            <p:cNvSpPr/>
            <p:nvPr/>
          </p:nvSpPr>
          <p:spPr>
            <a:xfrm>
              <a:off x="8121835" y="4417098"/>
              <a:ext cx="847725" cy="628650"/>
            </a:xfrm>
            <a:custGeom>
              <a:avLst/>
              <a:gdLst>
                <a:gd name="connsiteX0" fmla="*/ 0 w 847725"/>
                <a:gd name="connsiteY0" fmla="*/ 602871 h 628650"/>
                <a:gd name="connsiteX1" fmla="*/ 28073 w 847725"/>
                <a:gd name="connsiteY1" fmla="*/ 630941 h 628650"/>
                <a:gd name="connsiteX2" fmla="*/ 826296 w 847725"/>
                <a:gd name="connsiteY2" fmla="*/ 630941 h 628650"/>
                <a:gd name="connsiteX3" fmla="*/ 854366 w 847725"/>
                <a:gd name="connsiteY3" fmla="*/ 602871 h 628650"/>
                <a:gd name="connsiteX4" fmla="*/ 854366 w 847725"/>
                <a:gd name="connsiteY4" fmla="*/ 0 h 628650"/>
                <a:gd name="connsiteX5" fmla="*/ 0 w 847725"/>
                <a:gd name="connsiteY5" fmla="*/ 0 h 628650"/>
                <a:gd name="connsiteX6" fmla="*/ 0 w 847725"/>
                <a:gd name="connsiteY6" fmla="*/ 602871 h 628650"/>
                <a:gd name="connsiteX7" fmla="*/ 569167 w 847725"/>
                <a:gd name="connsiteY7" fmla="*/ 191812 h 628650"/>
                <a:gd name="connsiteX8" fmla="*/ 574643 w 847725"/>
                <a:gd name="connsiteY8" fmla="*/ 187197 h 628650"/>
                <a:gd name="connsiteX9" fmla="*/ 612688 w 847725"/>
                <a:gd name="connsiteY9" fmla="*/ 181668 h 628650"/>
                <a:gd name="connsiteX10" fmla="*/ 629700 w 847725"/>
                <a:gd name="connsiteY10" fmla="*/ 147189 h 628650"/>
                <a:gd name="connsiteX11" fmla="*/ 641866 w 847725"/>
                <a:gd name="connsiteY11" fmla="*/ 147189 h 628650"/>
                <a:gd name="connsiteX12" fmla="*/ 658881 w 847725"/>
                <a:gd name="connsiteY12" fmla="*/ 181668 h 628650"/>
                <a:gd name="connsiteX13" fmla="*/ 696921 w 847725"/>
                <a:gd name="connsiteY13" fmla="*/ 187197 h 628650"/>
                <a:gd name="connsiteX14" fmla="*/ 702403 w 847725"/>
                <a:gd name="connsiteY14" fmla="*/ 191812 h 628650"/>
                <a:gd name="connsiteX15" fmla="*/ 700681 w 847725"/>
                <a:gd name="connsiteY15" fmla="*/ 198759 h 628650"/>
                <a:gd name="connsiteX16" fmla="*/ 673149 w 847725"/>
                <a:gd name="connsiteY16" fmla="*/ 225597 h 628650"/>
                <a:gd name="connsiteX17" fmla="*/ 679649 w 847725"/>
                <a:gd name="connsiteY17" fmla="*/ 263493 h 628650"/>
                <a:gd name="connsiteX18" fmla="*/ 676955 w 847725"/>
                <a:gd name="connsiteY18" fmla="*/ 270121 h 628650"/>
                <a:gd name="connsiteX19" fmla="*/ 672965 w 847725"/>
                <a:gd name="connsiteY19" fmla="*/ 271419 h 628650"/>
                <a:gd name="connsiteX20" fmla="*/ 669811 w 847725"/>
                <a:gd name="connsiteY20" fmla="*/ 270638 h 628650"/>
                <a:gd name="connsiteX21" fmla="*/ 635780 w 847725"/>
                <a:gd name="connsiteY21" fmla="*/ 252746 h 628650"/>
                <a:gd name="connsiteX22" fmla="*/ 601752 w 847725"/>
                <a:gd name="connsiteY22" fmla="*/ 270638 h 628650"/>
                <a:gd name="connsiteX23" fmla="*/ 594611 w 847725"/>
                <a:gd name="connsiteY23" fmla="*/ 270121 h 628650"/>
                <a:gd name="connsiteX24" fmla="*/ 591913 w 847725"/>
                <a:gd name="connsiteY24" fmla="*/ 263493 h 628650"/>
                <a:gd name="connsiteX25" fmla="*/ 598412 w 847725"/>
                <a:gd name="connsiteY25" fmla="*/ 225597 h 628650"/>
                <a:gd name="connsiteX26" fmla="*/ 570885 w 847725"/>
                <a:gd name="connsiteY26" fmla="*/ 198759 h 628650"/>
                <a:gd name="connsiteX27" fmla="*/ 569167 w 847725"/>
                <a:gd name="connsiteY27" fmla="*/ 191812 h 628650"/>
                <a:gd name="connsiteX28" fmla="*/ 324463 w 847725"/>
                <a:gd name="connsiteY28" fmla="*/ 108696 h 628650"/>
                <a:gd name="connsiteX29" fmla="*/ 329939 w 847725"/>
                <a:gd name="connsiteY29" fmla="*/ 104081 h 628650"/>
                <a:gd name="connsiteX30" fmla="*/ 392932 w 847725"/>
                <a:gd name="connsiteY30" fmla="*/ 94930 h 628650"/>
                <a:gd name="connsiteX31" fmla="*/ 421101 w 847725"/>
                <a:gd name="connsiteY31" fmla="*/ 37850 h 628650"/>
                <a:gd name="connsiteX32" fmla="*/ 433265 w 847725"/>
                <a:gd name="connsiteY32" fmla="*/ 37850 h 628650"/>
                <a:gd name="connsiteX33" fmla="*/ 461434 w 847725"/>
                <a:gd name="connsiteY33" fmla="*/ 94930 h 628650"/>
                <a:gd name="connsiteX34" fmla="*/ 524423 w 847725"/>
                <a:gd name="connsiteY34" fmla="*/ 104081 h 628650"/>
                <a:gd name="connsiteX35" fmla="*/ 529900 w 847725"/>
                <a:gd name="connsiteY35" fmla="*/ 108696 h 628650"/>
                <a:gd name="connsiteX36" fmla="*/ 528185 w 847725"/>
                <a:gd name="connsiteY36" fmla="*/ 115643 h 628650"/>
                <a:gd name="connsiteX37" fmla="*/ 482604 w 847725"/>
                <a:gd name="connsiteY37" fmla="*/ 160074 h 628650"/>
                <a:gd name="connsiteX38" fmla="*/ 493364 w 847725"/>
                <a:gd name="connsiteY38" fmla="*/ 222816 h 628650"/>
                <a:gd name="connsiteX39" fmla="*/ 490666 w 847725"/>
                <a:gd name="connsiteY39" fmla="*/ 229444 h 628650"/>
                <a:gd name="connsiteX40" fmla="*/ 486680 w 847725"/>
                <a:gd name="connsiteY40" fmla="*/ 230742 h 628650"/>
                <a:gd name="connsiteX41" fmla="*/ 483524 w 847725"/>
                <a:gd name="connsiteY41" fmla="*/ 229960 h 628650"/>
                <a:gd name="connsiteX42" fmla="*/ 427183 w 847725"/>
                <a:gd name="connsiteY42" fmla="*/ 200341 h 628650"/>
                <a:gd name="connsiteX43" fmla="*/ 370842 w 847725"/>
                <a:gd name="connsiteY43" fmla="*/ 229960 h 628650"/>
                <a:gd name="connsiteX44" fmla="*/ 363700 w 847725"/>
                <a:gd name="connsiteY44" fmla="*/ 229444 h 628650"/>
                <a:gd name="connsiteX45" fmla="*/ 361002 w 847725"/>
                <a:gd name="connsiteY45" fmla="*/ 222816 h 628650"/>
                <a:gd name="connsiteX46" fmla="*/ 371762 w 847725"/>
                <a:gd name="connsiteY46" fmla="*/ 160081 h 628650"/>
                <a:gd name="connsiteX47" fmla="*/ 326178 w 847725"/>
                <a:gd name="connsiteY47" fmla="*/ 115643 h 628650"/>
                <a:gd name="connsiteX48" fmla="*/ 324463 w 847725"/>
                <a:gd name="connsiteY48" fmla="*/ 108696 h 628650"/>
                <a:gd name="connsiteX49" fmla="*/ 151966 w 847725"/>
                <a:gd name="connsiteY49" fmla="*/ 191812 h 628650"/>
                <a:gd name="connsiteX50" fmla="*/ 157442 w 847725"/>
                <a:gd name="connsiteY50" fmla="*/ 187197 h 628650"/>
                <a:gd name="connsiteX51" fmla="*/ 195488 w 847725"/>
                <a:gd name="connsiteY51" fmla="*/ 181668 h 628650"/>
                <a:gd name="connsiteX52" fmla="*/ 212499 w 847725"/>
                <a:gd name="connsiteY52" fmla="*/ 147189 h 628650"/>
                <a:gd name="connsiteX53" fmla="*/ 224663 w 847725"/>
                <a:gd name="connsiteY53" fmla="*/ 147189 h 628650"/>
                <a:gd name="connsiteX54" fmla="*/ 241678 w 847725"/>
                <a:gd name="connsiteY54" fmla="*/ 181668 h 628650"/>
                <a:gd name="connsiteX55" fmla="*/ 279723 w 847725"/>
                <a:gd name="connsiteY55" fmla="*/ 187197 h 628650"/>
                <a:gd name="connsiteX56" fmla="*/ 285199 w 847725"/>
                <a:gd name="connsiteY56" fmla="*/ 191812 h 628650"/>
                <a:gd name="connsiteX57" fmla="*/ 283481 w 847725"/>
                <a:gd name="connsiteY57" fmla="*/ 198759 h 628650"/>
                <a:gd name="connsiteX58" fmla="*/ 255951 w 847725"/>
                <a:gd name="connsiteY58" fmla="*/ 225597 h 628650"/>
                <a:gd name="connsiteX59" fmla="*/ 262450 w 847725"/>
                <a:gd name="connsiteY59" fmla="*/ 263493 h 628650"/>
                <a:gd name="connsiteX60" fmla="*/ 259752 w 847725"/>
                <a:gd name="connsiteY60" fmla="*/ 270121 h 628650"/>
                <a:gd name="connsiteX61" fmla="*/ 255766 w 847725"/>
                <a:gd name="connsiteY61" fmla="*/ 271419 h 628650"/>
                <a:gd name="connsiteX62" fmla="*/ 252610 w 847725"/>
                <a:gd name="connsiteY62" fmla="*/ 270638 h 628650"/>
                <a:gd name="connsiteX63" fmla="*/ 218581 w 847725"/>
                <a:gd name="connsiteY63" fmla="*/ 252746 h 628650"/>
                <a:gd name="connsiteX64" fmla="*/ 184552 w 847725"/>
                <a:gd name="connsiteY64" fmla="*/ 270638 h 628650"/>
                <a:gd name="connsiteX65" fmla="*/ 177410 w 847725"/>
                <a:gd name="connsiteY65" fmla="*/ 270121 h 628650"/>
                <a:gd name="connsiteX66" fmla="*/ 174712 w 847725"/>
                <a:gd name="connsiteY66" fmla="*/ 263493 h 628650"/>
                <a:gd name="connsiteX67" fmla="*/ 181211 w 847725"/>
                <a:gd name="connsiteY67" fmla="*/ 225597 h 628650"/>
                <a:gd name="connsiteX68" fmla="*/ 153685 w 847725"/>
                <a:gd name="connsiteY68" fmla="*/ 198759 h 628650"/>
                <a:gd name="connsiteX69" fmla="*/ 151966 w 847725"/>
                <a:gd name="connsiteY69" fmla="*/ 191812 h 628650"/>
                <a:gd name="connsiteX70" fmla="*/ 58175 w 847725"/>
                <a:gd name="connsiteY70" fmla="*/ 315772 h 628650"/>
                <a:gd name="connsiteX71" fmla="*/ 796189 w 847725"/>
                <a:gd name="connsiteY71" fmla="*/ 315772 h 628650"/>
                <a:gd name="connsiteX72" fmla="*/ 802971 w 847725"/>
                <a:gd name="connsiteY72" fmla="*/ 322553 h 628650"/>
                <a:gd name="connsiteX73" fmla="*/ 796189 w 847725"/>
                <a:gd name="connsiteY73" fmla="*/ 329334 h 628650"/>
                <a:gd name="connsiteX74" fmla="*/ 58175 w 847725"/>
                <a:gd name="connsiteY74" fmla="*/ 329334 h 628650"/>
                <a:gd name="connsiteX75" fmla="*/ 51395 w 847725"/>
                <a:gd name="connsiteY75" fmla="*/ 322553 h 628650"/>
                <a:gd name="connsiteX76" fmla="*/ 58175 w 847725"/>
                <a:gd name="connsiteY76" fmla="*/ 315772 h 628650"/>
                <a:gd name="connsiteX77" fmla="*/ 58175 w 847725"/>
                <a:gd name="connsiteY77" fmla="*/ 395445 h 628650"/>
                <a:gd name="connsiteX78" fmla="*/ 796189 w 847725"/>
                <a:gd name="connsiteY78" fmla="*/ 395445 h 628650"/>
                <a:gd name="connsiteX79" fmla="*/ 802971 w 847725"/>
                <a:gd name="connsiteY79" fmla="*/ 402227 h 628650"/>
                <a:gd name="connsiteX80" fmla="*/ 796189 w 847725"/>
                <a:gd name="connsiteY80" fmla="*/ 409010 h 628650"/>
                <a:gd name="connsiteX81" fmla="*/ 58175 w 847725"/>
                <a:gd name="connsiteY81" fmla="*/ 409010 h 628650"/>
                <a:gd name="connsiteX82" fmla="*/ 51395 w 847725"/>
                <a:gd name="connsiteY82" fmla="*/ 402227 h 628650"/>
                <a:gd name="connsiteX83" fmla="*/ 58175 w 847725"/>
                <a:gd name="connsiteY83" fmla="*/ 395445 h 628650"/>
                <a:gd name="connsiteX84" fmla="*/ 58175 w 847725"/>
                <a:gd name="connsiteY84" fmla="*/ 475120 h 628650"/>
                <a:gd name="connsiteX85" fmla="*/ 796189 w 847725"/>
                <a:gd name="connsiteY85" fmla="*/ 475120 h 628650"/>
                <a:gd name="connsiteX86" fmla="*/ 802971 w 847725"/>
                <a:gd name="connsiteY86" fmla="*/ 481896 h 628650"/>
                <a:gd name="connsiteX87" fmla="*/ 796189 w 847725"/>
                <a:gd name="connsiteY87" fmla="*/ 488678 h 628650"/>
                <a:gd name="connsiteX88" fmla="*/ 58175 w 847725"/>
                <a:gd name="connsiteY88" fmla="*/ 488678 h 628650"/>
                <a:gd name="connsiteX89" fmla="*/ 51395 w 847725"/>
                <a:gd name="connsiteY89" fmla="*/ 481896 h 628650"/>
                <a:gd name="connsiteX90" fmla="*/ 58175 w 847725"/>
                <a:gd name="connsiteY90" fmla="*/ 475120 h 628650"/>
                <a:gd name="connsiteX91" fmla="*/ 58175 w 847725"/>
                <a:gd name="connsiteY91" fmla="*/ 554789 h 628650"/>
                <a:gd name="connsiteX92" fmla="*/ 796189 w 847725"/>
                <a:gd name="connsiteY92" fmla="*/ 554789 h 628650"/>
                <a:gd name="connsiteX93" fmla="*/ 802971 w 847725"/>
                <a:gd name="connsiteY93" fmla="*/ 561571 h 628650"/>
                <a:gd name="connsiteX94" fmla="*/ 796189 w 847725"/>
                <a:gd name="connsiteY94" fmla="*/ 568354 h 628650"/>
                <a:gd name="connsiteX95" fmla="*/ 58175 w 847725"/>
                <a:gd name="connsiteY95" fmla="*/ 568354 h 628650"/>
                <a:gd name="connsiteX96" fmla="*/ 51395 w 847725"/>
                <a:gd name="connsiteY96" fmla="*/ 561571 h 628650"/>
                <a:gd name="connsiteX97" fmla="*/ 58175 w 847725"/>
                <a:gd name="connsiteY97" fmla="*/ 554789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47725" h="628650">
                  <a:moveTo>
                    <a:pt x="0" y="602871"/>
                  </a:moveTo>
                  <a:cubicBezTo>
                    <a:pt x="0" y="618349"/>
                    <a:pt x="12595" y="630941"/>
                    <a:pt x="28073" y="630941"/>
                  </a:cubicBezTo>
                  <a:lnTo>
                    <a:pt x="826296" y="630941"/>
                  </a:lnTo>
                  <a:cubicBezTo>
                    <a:pt x="841774" y="630941"/>
                    <a:pt x="854366" y="618349"/>
                    <a:pt x="854366" y="602871"/>
                  </a:cubicBezTo>
                  <a:lnTo>
                    <a:pt x="854366" y="0"/>
                  </a:lnTo>
                  <a:lnTo>
                    <a:pt x="0" y="0"/>
                  </a:lnTo>
                  <a:lnTo>
                    <a:pt x="0" y="602871"/>
                  </a:lnTo>
                  <a:close/>
                  <a:moveTo>
                    <a:pt x="569167" y="191812"/>
                  </a:moveTo>
                  <a:cubicBezTo>
                    <a:pt x="569964" y="189356"/>
                    <a:pt x="572087" y="187568"/>
                    <a:pt x="574643" y="187197"/>
                  </a:cubicBezTo>
                  <a:lnTo>
                    <a:pt x="612688" y="181668"/>
                  </a:lnTo>
                  <a:lnTo>
                    <a:pt x="629700" y="147189"/>
                  </a:lnTo>
                  <a:cubicBezTo>
                    <a:pt x="631981" y="142553"/>
                    <a:pt x="639578" y="142553"/>
                    <a:pt x="641866" y="147189"/>
                  </a:cubicBezTo>
                  <a:lnTo>
                    <a:pt x="658881" y="181668"/>
                  </a:lnTo>
                  <a:lnTo>
                    <a:pt x="696921" y="187197"/>
                  </a:lnTo>
                  <a:cubicBezTo>
                    <a:pt x="699478" y="187568"/>
                    <a:pt x="701601" y="189356"/>
                    <a:pt x="702403" y="191812"/>
                  </a:cubicBezTo>
                  <a:cubicBezTo>
                    <a:pt x="703198" y="194263"/>
                    <a:pt x="702534" y="196958"/>
                    <a:pt x="700681" y="198759"/>
                  </a:cubicBezTo>
                  <a:lnTo>
                    <a:pt x="673149" y="225597"/>
                  </a:lnTo>
                  <a:lnTo>
                    <a:pt x="679649" y="263493"/>
                  </a:lnTo>
                  <a:cubicBezTo>
                    <a:pt x="680083" y="266036"/>
                    <a:pt x="679038" y="268605"/>
                    <a:pt x="676955" y="270121"/>
                  </a:cubicBezTo>
                  <a:cubicBezTo>
                    <a:pt x="675772" y="270982"/>
                    <a:pt x="674372" y="271419"/>
                    <a:pt x="672965" y="271419"/>
                  </a:cubicBezTo>
                  <a:cubicBezTo>
                    <a:pt x="671888" y="271419"/>
                    <a:pt x="670803" y="271161"/>
                    <a:pt x="669811" y="270638"/>
                  </a:cubicBezTo>
                  <a:lnTo>
                    <a:pt x="635780" y="252746"/>
                  </a:lnTo>
                  <a:lnTo>
                    <a:pt x="601752" y="270638"/>
                  </a:lnTo>
                  <a:cubicBezTo>
                    <a:pt x="599481" y="271843"/>
                    <a:pt x="596704" y="271644"/>
                    <a:pt x="594611" y="270121"/>
                  </a:cubicBezTo>
                  <a:cubicBezTo>
                    <a:pt x="592525" y="268605"/>
                    <a:pt x="591479" y="266036"/>
                    <a:pt x="591913" y="263493"/>
                  </a:cubicBezTo>
                  <a:lnTo>
                    <a:pt x="598412" y="225597"/>
                  </a:lnTo>
                  <a:lnTo>
                    <a:pt x="570885" y="198759"/>
                  </a:lnTo>
                  <a:cubicBezTo>
                    <a:pt x="569034" y="196958"/>
                    <a:pt x="568369" y="194263"/>
                    <a:pt x="569167" y="191812"/>
                  </a:cubicBezTo>
                  <a:close/>
                  <a:moveTo>
                    <a:pt x="324463" y="108696"/>
                  </a:moveTo>
                  <a:cubicBezTo>
                    <a:pt x="325261" y="106240"/>
                    <a:pt x="327383" y="104451"/>
                    <a:pt x="329939" y="104081"/>
                  </a:cubicBezTo>
                  <a:lnTo>
                    <a:pt x="392932" y="94930"/>
                  </a:lnTo>
                  <a:lnTo>
                    <a:pt x="421101" y="37850"/>
                  </a:lnTo>
                  <a:cubicBezTo>
                    <a:pt x="423386" y="33215"/>
                    <a:pt x="430980" y="33215"/>
                    <a:pt x="433265" y="37850"/>
                  </a:cubicBezTo>
                  <a:lnTo>
                    <a:pt x="461434" y="94930"/>
                  </a:lnTo>
                  <a:lnTo>
                    <a:pt x="524423" y="104081"/>
                  </a:lnTo>
                  <a:cubicBezTo>
                    <a:pt x="526979" y="104451"/>
                    <a:pt x="529102" y="106240"/>
                    <a:pt x="529900" y="108696"/>
                  </a:cubicBezTo>
                  <a:cubicBezTo>
                    <a:pt x="530698" y="111147"/>
                    <a:pt x="530032" y="113841"/>
                    <a:pt x="528185" y="115643"/>
                  </a:cubicBezTo>
                  <a:lnTo>
                    <a:pt x="482604" y="160074"/>
                  </a:lnTo>
                  <a:lnTo>
                    <a:pt x="493364" y="222816"/>
                  </a:lnTo>
                  <a:cubicBezTo>
                    <a:pt x="493798" y="225359"/>
                    <a:pt x="492752" y="227928"/>
                    <a:pt x="490666" y="229444"/>
                  </a:cubicBezTo>
                  <a:cubicBezTo>
                    <a:pt x="489484" y="230305"/>
                    <a:pt x="488083" y="230742"/>
                    <a:pt x="486680" y="230742"/>
                  </a:cubicBezTo>
                  <a:cubicBezTo>
                    <a:pt x="485600" y="230742"/>
                    <a:pt x="484517" y="230484"/>
                    <a:pt x="483524" y="229960"/>
                  </a:cubicBezTo>
                  <a:lnTo>
                    <a:pt x="427183" y="200341"/>
                  </a:lnTo>
                  <a:lnTo>
                    <a:pt x="370842" y="229960"/>
                  </a:lnTo>
                  <a:cubicBezTo>
                    <a:pt x="368564" y="231172"/>
                    <a:pt x="365793" y="230974"/>
                    <a:pt x="363700" y="229444"/>
                  </a:cubicBezTo>
                  <a:cubicBezTo>
                    <a:pt x="361614" y="227928"/>
                    <a:pt x="360568" y="225359"/>
                    <a:pt x="361002" y="222816"/>
                  </a:cubicBezTo>
                  <a:lnTo>
                    <a:pt x="371762" y="160081"/>
                  </a:lnTo>
                  <a:lnTo>
                    <a:pt x="326178" y="115643"/>
                  </a:lnTo>
                  <a:cubicBezTo>
                    <a:pt x="324331" y="113841"/>
                    <a:pt x="323665" y="111147"/>
                    <a:pt x="324463" y="108696"/>
                  </a:cubicBezTo>
                  <a:close/>
                  <a:moveTo>
                    <a:pt x="151966" y="191812"/>
                  </a:moveTo>
                  <a:cubicBezTo>
                    <a:pt x="152764" y="189356"/>
                    <a:pt x="154886" y="187568"/>
                    <a:pt x="157442" y="187197"/>
                  </a:cubicBezTo>
                  <a:lnTo>
                    <a:pt x="195488" y="181668"/>
                  </a:lnTo>
                  <a:lnTo>
                    <a:pt x="212499" y="147189"/>
                  </a:lnTo>
                  <a:cubicBezTo>
                    <a:pt x="214784" y="142553"/>
                    <a:pt x="222379" y="142553"/>
                    <a:pt x="224663" y="147189"/>
                  </a:cubicBezTo>
                  <a:lnTo>
                    <a:pt x="241678" y="181668"/>
                  </a:lnTo>
                  <a:lnTo>
                    <a:pt x="279723" y="187197"/>
                  </a:lnTo>
                  <a:cubicBezTo>
                    <a:pt x="282279" y="187568"/>
                    <a:pt x="284402" y="189356"/>
                    <a:pt x="285199" y="191812"/>
                  </a:cubicBezTo>
                  <a:cubicBezTo>
                    <a:pt x="285997" y="194263"/>
                    <a:pt x="285331" y="196958"/>
                    <a:pt x="283481" y="198759"/>
                  </a:cubicBezTo>
                  <a:lnTo>
                    <a:pt x="255951" y="225597"/>
                  </a:lnTo>
                  <a:lnTo>
                    <a:pt x="262450" y="263493"/>
                  </a:lnTo>
                  <a:cubicBezTo>
                    <a:pt x="262884" y="266036"/>
                    <a:pt x="261838" y="268605"/>
                    <a:pt x="259752" y="270121"/>
                  </a:cubicBezTo>
                  <a:cubicBezTo>
                    <a:pt x="258570" y="270982"/>
                    <a:pt x="257169" y="271419"/>
                    <a:pt x="255766" y="271419"/>
                  </a:cubicBezTo>
                  <a:cubicBezTo>
                    <a:pt x="254686" y="271419"/>
                    <a:pt x="253603" y="271161"/>
                    <a:pt x="252610" y="270638"/>
                  </a:cubicBezTo>
                  <a:lnTo>
                    <a:pt x="218581" y="252746"/>
                  </a:lnTo>
                  <a:lnTo>
                    <a:pt x="184552" y="270638"/>
                  </a:lnTo>
                  <a:cubicBezTo>
                    <a:pt x="182281" y="271843"/>
                    <a:pt x="179509" y="271644"/>
                    <a:pt x="177410" y="270121"/>
                  </a:cubicBezTo>
                  <a:cubicBezTo>
                    <a:pt x="175324" y="268605"/>
                    <a:pt x="174278" y="266036"/>
                    <a:pt x="174712" y="263493"/>
                  </a:cubicBezTo>
                  <a:lnTo>
                    <a:pt x="181211" y="225597"/>
                  </a:lnTo>
                  <a:lnTo>
                    <a:pt x="153685" y="198759"/>
                  </a:lnTo>
                  <a:cubicBezTo>
                    <a:pt x="151833" y="196958"/>
                    <a:pt x="151168" y="194263"/>
                    <a:pt x="151966" y="191812"/>
                  </a:cubicBezTo>
                  <a:close/>
                  <a:moveTo>
                    <a:pt x="58175" y="315772"/>
                  </a:moveTo>
                  <a:lnTo>
                    <a:pt x="796189" y="315772"/>
                  </a:lnTo>
                  <a:cubicBezTo>
                    <a:pt x="799935" y="315772"/>
                    <a:pt x="802971" y="318805"/>
                    <a:pt x="802971" y="322553"/>
                  </a:cubicBezTo>
                  <a:cubicBezTo>
                    <a:pt x="802971" y="326300"/>
                    <a:pt x="799935" y="329334"/>
                    <a:pt x="796189" y="329334"/>
                  </a:cubicBezTo>
                  <a:lnTo>
                    <a:pt x="58175" y="329334"/>
                  </a:lnTo>
                  <a:cubicBezTo>
                    <a:pt x="54431" y="329334"/>
                    <a:pt x="51395" y="326300"/>
                    <a:pt x="51395" y="322553"/>
                  </a:cubicBezTo>
                  <a:cubicBezTo>
                    <a:pt x="51395" y="318805"/>
                    <a:pt x="54431" y="315772"/>
                    <a:pt x="58175" y="315772"/>
                  </a:cubicBezTo>
                  <a:close/>
                  <a:moveTo>
                    <a:pt x="58175" y="395445"/>
                  </a:moveTo>
                  <a:lnTo>
                    <a:pt x="796189" y="395445"/>
                  </a:lnTo>
                  <a:cubicBezTo>
                    <a:pt x="799935" y="395445"/>
                    <a:pt x="802971" y="398478"/>
                    <a:pt x="802971" y="402227"/>
                  </a:cubicBezTo>
                  <a:cubicBezTo>
                    <a:pt x="802971" y="405973"/>
                    <a:pt x="799935" y="409010"/>
                    <a:pt x="796189" y="409010"/>
                  </a:cubicBezTo>
                  <a:lnTo>
                    <a:pt x="58175" y="409010"/>
                  </a:lnTo>
                  <a:cubicBezTo>
                    <a:pt x="54431" y="409010"/>
                    <a:pt x="51395" y="405973"/>
                    <a:pt x="51395" y="402227"/>
                  </a:cubicBezTo>
                  <a:cubicBezTo>
                    <a:pt x="51395" y="398478"/>
                    <a:pt x="54431" y="395445"/>
                    <a:pt x="58175" y="395445"/>
                  </a:cubicBezTo>
                  <a:close/>
                  <a:moveTo>
                    <a:pt x="58175" y="475120"/>
                  </a:moveTo>
                  <a:lnTo>
                    <a:pt x="796189" y="475120"/>
                  </a:lnTo>
                  <a:cubicBezTo>
                    <a:pt x="799935" y="475120"/>
                    <a:pt x="802971" y="478150"/>
                    <a:pt x="802971" y="481896"/>
                  </a:cubicBezTo>
                  <a:cubicBezTo>
                    <a:pt x="802971" y="485649"/>
                    <a:pt x="799935" y="488678"/>
                    <a:pt x="796189" y="488678"/>
                  </a:cubicBezTo>
                  <a:lnTo>
                    <a:pt x="58175" y="488678"/>
                  </a:lnTo>
                  <a:cubicBezTo>
                    <a:pt x="54431" y="488678"/>
                    <a:pt x="51395" y="485649"/>
                    <a:pt x="51395" y="481896"/>
                  </a:cubicBezTo>
                  <a:cubicBezTo>
                    <a:pt x="51395" y="478150"/>
                    <a:pt x="54431" y="475120"/>
                    <a:pt x="58175" y="475120"/>
                  </a:cubicBezTo>
                  <a:close/>
                  <a:moveTo>
                    <a:pt x="58175" y="554789"/>
                  </a:moveTo>
                  <a:lnTo>
                    <a:pt x="796189" y="554789"/>
                  </a:lnTo>
                  <a:cubicBezTo>
                    <a:pt x="799935" y="554789"/>
                    <a:pt x="802971" y="557825"/>
                    <a:pt x="802971" y="561571"/>
                  </a:cubicBezTo>
                  <a:cubicBezTo>
                    <a:pt x="802971" y="565317"/>
                    <a:pt x="799935" y="568354"/>
                    <a:pt x="796189" y="568354"/>
                  </a:cubicBezTo>
                  <a:lnTo>
                    <a:pt x="58175" y="568354"/>
                  </a:lnTo>
                  <a:cubicBezTo>
                    <a:pt x="54431" y="568354"/>
                    <a:pt x="51395" y="565317"/>
                    <a:pt x="51395" y="561571"/>
                  </a:cubicBezTo>
                  <a:cubicBezTo>
                    <a:pt x="51395" y="557825"/>
                    <a:pt x="54431" y="554789"/>
                    <a:pt x="58175" y="554789"/>
                  </a:cubicBezTo>
                  <a:close/>
                </a:path>
              </a:pathLst>
            </a:custGeom>
            <a:solidFill>
              <a:schemeClr val="accent4"/>
            </a:solidFill>
            <a:ln w="6572" cap="flat">
              <a:noFill/>
              <a:prstDash val="solid"/>
              <a:miter/>
            </a:ln>
          </p:spPr>
          <p:txBody>
            <a:bodyPr rtlCol="0" anchor="ctr"/>
            <a:lstStyle/>
            <a:p>
              <a:endParaRPr lang="en-US"/>
            </a:p>
          </p:txBody>
        </p:sp>
      </p:grpSp>
      <p:sp>
        <p:nvSpPr>
          <p:cNvPr id="103" name="Rectangle 6">
            <a:extLst>
              <a:ext uri="{FF2B5EF4-FFF2-40B4-BE49-F238E27FC236}">
                <a16:creationId xmlns:a16="http://schemas.microsoft.com/office/drawing/2014/main" id="{58D773B7-673F-419E-B0B9-B5B66FF34DCD}"/>
              </a:ext>
            </a:extLst>
          </p:cNvPr>
          <p:cNvSpPr/>
          <p:nvPr/>
        </p:nvSpPr>
        <p:spPr bwMode="auto">
          <a:xfrm>
            <a:off x="7379544" y="4967644"/>
            <a:ext cx="4369478" cy="1662154"/>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defTabSz="878102" fontAlgn="base">
              <a:spcBef>
                <a:spcPts val="600"/>
              </a:spcBef>
              <a:spcAft>
                <a:spcPts val="600"/>
              </a:spcAft>
              <a:defRPr/>
            </a:pPr>
            <a:r>
              <a:rPr lang="en-US" sz="1600" kern="0">
                <a:solidFill>
                  <a:schemeClr val="tx2"/>
                </a:solidFill>
                <a:latin typeface="+mj-lt"/>
                <a:ea typeface="Segoe UI" pitchFamily="34" charset="0"/>
                <a:cs typeface="Segoe UI" pitchFamily="34" charset="0"/>
              </a:rPr>
              <a:t>Format: </a:t>
            </a:r>
            <a:r>
              <a:rPr lang="en-US" sz="1600" kern="0">
                <a:ea typeface="Segoe UI" pitchFamily="34" charset="0"/>
                <a:cs typeface="Segoe UI" pitchFamily="34" charset="0"/>
              </a:rPr>
              <a:t>120-minute Microsoft Teams call</a:t>
            </a:r>
          </a:p>
          <a:p>
            <a:pPr defTabSz="878102" fontAlgn="base">
              <a:spcBef>
                <a:spcPts val="600"/>
              </a:spcBef>
              <a:spcAft>
                <a:spcPts val="600"/>
              </a:spcAft>
              <a:defRPr/>
            </a:pPr>
            <a:r>
              <a:rPr lang="en-US" sz="1600" kern="0">
                <a:solidFill>
                  <a:schemeClr val="tx2"/>
                </a:solidFill>
                <a:latin typeface="+mj-lt"/>
                <a:ea typeface="Segoe UI" pitchFamily="34" charset="0"/>
                <a:cs typeface="Segoe UI" pitchFamily="34" charset="0"/>
              </a:rPr>
              <a:t>Attendees:</a:t>
            </a:r>
            <a:r>
              <a:rPr lang="en-US" sz="1600" kern="0">
                <a:ea typeface="Segoe UI" pitchFamily="34" charset="0"/>
                <a:cs typeface="Segoe UI" pitchFamily="34" charset="0"/>
              </a:rPr>
              <a:t>. Customer and partner: PMs, Solution Architect(s), Test Manager(s)</a:t>
            </a:r>
            <a:br>
              <a:rPr lang="en-US" sz="1600" kern="0">
                <a:ea typeface="Segoe UI" pitchFamily="34" charset="0"/>
                <a:cs typeface="Segoe UI" pitchFamily="34" charset="0"/>
              </a:rPr>
            </a:br>
            <a:r>
              <a:rPr lang="en-US" sz="1600" kern="0">
                <a:ea typeface="Segoe UI" pitchFamily="34" charset="0"/>
                <a:cs typeface="Segoe UI" pitchFamily="34" charset="0"/>
              </a:rPr>
              <a:t>are mandatory</a:t>
            </a:r>
          </a:p>
        </p:txBody>
      </p:sp>
      <p:sp>
        <p:nvSpPr>
          <p:cNvPr id="104" name="Rectangle: Rounded Corners 12">
            <a:extLst>
              <a:ext uri="{FF2B5EF4-FFF2-40B4-BE49-F238E27FC236}">
                <a16:creationId xmlns:a16="http://schemas.microsoft.com/office/drawing/2014/main" id="{1F9281E3-1F1D-4B02-A80D-710A4BB90B72}"/>
              </a:ext>
              <a:ext uri="{C183D7F6-B498-43B3-948B-1728B52AA6E4}">
                <adec:decorative xmlns:adec="http://schemas.microsoft.com/office/drawing/2017/decorative" val="1"/>
              </a:ext>
            </a:extLst>
          </p:cNvPr>
          <p:cNvSpPr/>
          <p:nvPr/>
        </p:nvSpPr>
        <p:spPr>
          <a:xfrm>
            <a:off x="6128174" y="2658464"/>
            <a:ext cx="105306" cy="911078"/>
          </a:xfrm>
          <a:custGeom>
            <a:avLst/>
            <a:gdLst>
              <a:gd name="connsiteX0" fmla="*/ 0 w 301482"/>
              <a:gd name="connsiteY0" fmla="*/ 150741 h 1304170"/>
              <a:gd name="connsiteX1" fmla="*/ 150741 w 301482"/>
              <a:gd name="connsiteY1" fmla="*/ 0 h 1304170"/>
              <a:gd name="connsiteX2" fmla="*/ 150741 w 301482"/>
              <a:gd name="connsiteY2" fmla="*/ 0 h 1304170"/>
              <a:gd name="connsiteX3" fmla="*/ 301482 w 301482"/>
              <a:gd name="connsiteY3" fmla="*/ 150741 h 1304170"/>
              <a:gd name="connsiteX4" fmla="*/ 301482 w 301482"/>
              <a:gd name="connsiteY4" fmla="*/ 1153429 h 1304170"/>
              <a:gd name="connsiteX5" fmla="*/ 150741 w 301482"/>
              <a:gd name="connsiteY5" fmla="*/ 1304170 h 1304170"/>
              <a:gd name="connsiteX6" fmla="*/ 150741 w 301482"/>
              <a:gd name="connsiteY6" fmla="*/ 1304170 h 1304170"/>
              <a:gd name="connsiteX7" fmla="*/ 0 w 301482"/>
              <a:gd name="connsiteY7" fmla="*/ 1153429 h 1304170"/>
              <a:gd name="connsiteX8" fmla="*/ 0 w 301482"/>
              <a:gd name="connsiteY8"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8" fmla="*/ 242181 w 301482"/>
              <a:gd name="connsiteY8" fmla="*/ 9144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0" fmla="*/ 0 w 150741"/>
              <a:gd name="connsiteY0" fmla="*/ 0 h 1304170"/>
              <a:gd name="connsiteX1" fmla="*/ 150741 w 150741"/>
              <a:gd name="connsiteY1" fmla="*/ 150741 h 1304170"/>
              <a:gd name="connsiteX2" fmla="*/ 150741 w 150741"/>
              <a:gd name="connsiteY2" fmla="*/ 1153429 h 1304170"/>
              <a:gd name="connsiteX3" fmla="*/ 0 w 150741"/>
              <a:gd name="connsiteY3" fmla="*/ 1304170 h 1304170"/>
              <a:gd name="connsiteX4" fmla="*/ 0 w 150741"/>
              <a:gd name="connsiteY4" fmla="*/ 1304170 h 1304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1" h="1304170">
                <a:moveTo>
                  <a:pt x="0" y="0"/>
                </a:moveTo>
                <a:cubicBezTo>
                  <a:pt x="83252" y="0"/>
                  <a:pt x="150741" y="67489"/>
                  <a:pt x="150741" y="150741"/>
                </a:cubicBezTo>
                <a:lnTo>
                  <a:pt x="150741" y="1153429"/>
                </a:lnTo>
                <a:cubicBezTo>
                  <a:pt x="150741" y="1236681"/>
                  <a:pt x="83252" y="1304170"/>
                  <a:pt x="0" y="1304170"/>
                </a:cubicBezTo>
                <a:lnTo>
                  <a:pt x="0" y="1304170"/>
                </a:lnTo>
              </a:path>
            </a:pathLst>
          </a:custGeom>
          <a:solidFill>
            <a:schemeClr val="accent1"/>
          </a:solidFill>
        </p:spPr>
        <p:txBody>
          <a:bodyPr wrap="square" lIns="0" tIns="0" rIns="0" bIns="0" rtlCol="0" anchor="ctr">
            <a:noAutofit/>
          </a:bodyPr>
          <a:lstStyle/>
          <a:p>
            <a:pPr algn="ctr"/>
            <a:endParaRPr lang="en-US" sz="1765">
              <a:latin typeface="Segoe UI"/>
            </a:endParaRPr>
          </a:p>
        </p:txBody>
      </p:sp>
      <p:sp>
        <p:nvSpPr>
          <p:cNvPr id="4" name="Rectangle 3">
            <a:extLst>
              <a:ext uri="{FF2B5EF4-FFF2-40B4-BE49-F238E27FC236}">
                <a16:creationId xmlns:a16="http://schemas.microsoft.com/office/drawing/2014/main" id="{AEB24241-BB4A-41B3-8932-6471BC2563BB}"/>
              </a:ext>
              <a:ext uri="{C183D7F6-B498-43B3-948B-1728B52AA6E4}">
                <adec:decorative xmlns:adec="http://schemas.microsoft.com/office/drawing/2017/decorative" val="1"/>
              </a:ext>
            </a:extLst>
          </p:cNvPr>
          <p:cNvSpPr/>
          <p:nvPr/>
        </p:nvSpPr>
        <p:spPr>
          <a:xfrm>
            <a:off x="557873" y="3961432"/>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endParaRPr lang="en-GB" sz="1600">
              <a:solidFill>
                <a:schemeClr val="tx1"/>
              </a:solidFill>
            </a:endParaRPr>
          </a:p>
        </p:txBody>
      </p:sp>
      <p:sp>
        <p:nvSpPr>
          <p:cNvPr id="5" name="Rectangle 4">
            <a:extLst>
              <a:ext uri="{FF2B5EF4-FFF2-40B4-BE49-F238E27FC236}">
                <a16:creationId xmlns:a16="http://schemas.microsoft.com/office/drawing/2014/main" id="{CE9BBCE3-8743-4C99-BEC8-0DE48BD28E1F}"/>
              </a:ext>
            </a:extLst>
          </p:cNvPr>
          <p:cNvSpPr/>
          <p:nvPr/>
        </p:nvSpPr>
        <p:spPr>
          <a:xfrm>
            <a:off x="567300" y="481151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a:solidFill>
                  <a:schemeClr val="tx1"/>
                </a:solidFill>
              </a:rPr>
              <a:t>Tools</a:t>
            </a:r>
          </a:p>
        </p:txBody>
      </p:sp>
      <p:cxnSp>
        <p:nvCxnSpPr>
          <p:cNvPr id="65" name="Straight Connector 64">
            <a:extLst>
              <a:ext uri="{FF2B5EF4-FFF2-40B4-BE49-F238E27FC236}">
                <a16:creationId xmlns:a16="http://schemas.microsoft.com/office/drawing/2014/main" id="{566A09A1-5FB6-4FE4-B726-FEB8B2E47D53}"/>
              </a:ext>
              <a:ext uri="{C183D7F6-B498-43B3-948B-1728B52AA6E4}">
                <adec:decorative xmlns:adec="http://schemas.microsoft.com/office/drawing/2017/decorative" val="1"/>
              </a:ext>
            </a:extLst>
          </p:cNvPr>
          <p:cNvCxnSpPr>
            <a:cxnSpLocks/>
          </p:cNvCxnSpPr>
          <p:nvPr/>
        </p:nvCxnSpPr>
        <p:spPr>
          <a:xfrm>
            <a:off x="432868" y="3038386"/>
            <a:ext cx="5664073" cy="0"/>
          </a:xfrm>
          <a:prstGeom prst="line">
            <a:avLst/>
          </a:prstGeom>
          <a:noFill/>
          <a:ln w="3175">
            <a:solidFill>
              <a:schemeClr val="bg1">
                <a:lumMod val="85000"/>
              </a:schemeClr>
            </a:solidFill>
            <a:prstDash val="dash"/>
          </a:ln>
        </p:spPr>
      </p:cxnSp>
      <p:grpSp>
        <p:nvGrpSpPr>
          <p:cNvPr id="74" name="Group 73">
            <a:extLst>
              <a:ext uri="{FF2B5EF4-FFF2-40B4-BE49-F238E27FC236}">
                <a16:creationId xmlns:a16="http://schemas.microsoft.com/office/drawing/2014/main" id="{3823A448-5868-4E3E-9475-45AE56B3BB06}"/>
              </a:ext>
              <a:ext uri="{C183D7F6-B498-43B3-948B-1728B52AA6E4}">
                <adec:decorative xmlns:adec="http://schemas.microsoft.com/office/drawing/2017/decorative" val="1"/>
              </a:ext>
            </a:extLst>
          </p:cNvPr>
          <p:cNvGrpSpPr/>
          <p:nvPr/>
        </p:nvGrpSpPr>
        <p:grpSpPr>
          <a:xfrm>
            <a:off x="482473" y="2482436"/>
            <a:ext cx="5613527" cy="522386"/>
            <a:chOff x="506805" y="1895263"/>
            <a:chExt cx="5613527" cy="522386"/>
          </a:xfrm>
        </p:grpSpPr>
        <p:sp>
          <p:nvSpPr>
            <p:cNvPr id="75" name="Rectangle 74">
              <a:extLst>
                <a:ext uri="{FF2B5EF4-FFF2-40B4-BE49-F238E27FC236}">
                  <a16:creationId xmlns:a16="http://schemas.microsoft.com/office/drawing/2014/main" id="{89B2625A-7450-4332-BC67-FFAD4032511F}"/>
                </a:ext>
              </a:extLst>
            </p:cNvPr>
            <p:cNvSpPr/>
            <p:nvPr/>
          </p:nvSpPr>
          <p:spPr>
            <a:xfrm>
              <a:off x="506805" y="18952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a:solidFill>
                    <a:schemeClr val="tx1"/>
                  </a:solidFill>
                </a:rPr>
                <a:t>Overall Test Strategy</a:t>
              </a:r>
            </a:p>
          </p:txBody>
        </p:sp>
        <p:grpSp>
          <p:nvGrpSpPr>
            <p:cNvPr id="76" name="Group 75">
              <a:extLst>
                <a:ext uri="{FF2B5EF4-FFF2-40B4-BE49-F238E27FC236}">
                  <a16:creationId xmlns:a16="http://schemas.microsoft.com/office/drawing/2014/main" id="{EB67C6B5-DE70-49DA-9A56-E97042CA010E}"/>
                </a:ext>
              </a:extLst>
            </p:cNvPr>
            <p:cNvGrpSpPr/>
            <p:nvPr/>
          </p:nvGrpSpPr>
          <p:grpSpPr>
            <a:xfrm>
              <a:off x="730757" y="1993400"/>
              <a:ext cx="326112" cy="326112"/>
              <a:chOff x="115497" y="1864737"/>
              <a:chExt cx="461744" cy="461744"/>
            </a:xfrm>
            <a:solidFill>
              <a:schemeClr val="tx2"/>
            </a:solidFill>
          </p:grpSpPr>
          <p:sp>
            <p:nvSpPr>
              <p:cNvPr id="77" name="Freeform: Shape 76">
                <a:extLst>
                  <a:ext uri="{FF2B5EF4-FFF2-40B4-BE49-F238E27FC236}">
                    <a16:creationId xmlns:a16="http://schemas.microsoft.com/office/drawing/2014/main" id="{D85D5318-D99F-4EDD-BA24-123B8848C8E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8" name="Graphic 77">
                <a:extLst>
                  <a:ext uri="{FF2B5EF4-FFF2-40B4-BE49-F238E27FC236}">
                    <a16:creationId xmlns:a16="http://schemas.microsoft.com/office/drawing/2014/main" id="{5F131F46-5E95-409E-8E27-14AD0C78983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cxnSp>
        <p:nvCxnSpPr>
          <p:cNvPr id="98" name="Straight Connector 97">
            <a:extLst>
              <a:ext uri="{FF2B5EF4-FFF2-40B4-BE49-F238E27FC236}">
                <a16:creationId xmlns:a16="http://schemas.microsoft.com/office/drawing/2014/main" id="{56B4E243-2A15-43FD-99D9-B710B21D3BB2}"/>
              </a:ext>
              <a:ext uri="{C183D7F6-B498-43B3-948B-1728B52AA6E4}">
                <adec:decorative xmlns:adec="http://schemas.microsoft.com/office/drawing/2017/decorative" val="1"/>
              </a:ext>
            </a:extLst>
          </p:cNvPr>
          <p:cNvCxnSpPr>
            <a:cxnSpLocks/>
          </p:cNvCxnSpPr>
          <p:nvPr/>
        </p:nvCxnSpPr>
        <p:spPr>
          <a:xfrm>
            <a:off x="431283" y="4169488"/>
            <a:ext cx="5664073" cy="0"/>
          </a:xfrm>
          <a:prstGeom prst="line">
            <a:avLst/>
          </a:prstGeom>
          <a:noFill/>
          <a:ln w="3175">
            <a:solidFill>
              <a:schemeClr val="bg1">
                <a:lumMod val="85000"/>
              </a:schemeClr>
            </a:solidFill>
            <a:prstDash val="dash"/>
          </a:ln>
        </p:spPr>
      </p:cxnSp>
      <p:grpSp>
        <p:nvGrpSpPr>
          <p:cNvPr id="99" name="Group 98">
            <a:extLst>
              <a:ext uri="{FF2B5EF4-FFF2-40B4-BE49-F238E27FC236}">
                <a16:creationId xmlns:a16="http://schemas.microsoft.com/office/drawing/2014/main" id="{3EBD8192-702E-4D55-BA67-A0309F7DF611}"/>
              </a:ext>
              <a:ext uri="{C183D7F6-B498-43B3-948B-1728B52AA6E4}">
                <adec:decorative xmlns:adec="http://schemas.microsoft.com/office/drawing/2017/decorative" val="1"/>
              </a:ext>
            </a:extLst>
          </p:cNvPr>
          <p:cNvGrpSpPr/>
          <p:nvPr/>
        </p:nvGrpSpPr>
        <p:grpSpPr>
          <a:xfrm>
            <a:off x="490315" y="3085640"/>
            <a:ext cx="5613527" cy="522386"/>
            <a:chOff x="506805" y="1895263"/>
            <a:chExt cx="5613527" cy="522386"/>
          </a:xfrm>
        </p:grpSpPr>
        <p:sp>
          <p:nvSpPr>
            <p:cNvPr id="106" name="Rectangle 105">
              <a:extLst>
                <a:ext uri="{FF2B5EF4-FFF2-40B4-BE49-F238E27FC236}">
                  <a16:creationId xmlns:a16="http://schemas.microsoft.com/office/drawing/2014/main" id="{687ADBDF-B730-4EA0-979B-30E0889CBA59}"/>
                </a:ext>
              </a:extLst>
            </p:cNvPr>
            <p:cNvSpPr/>
            <p:nvPr/>
          </p:nvSpPr>
          <p:spPr>
            <a:xfrm>
              <a:off x="506805" y="18952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tIns="45720" rIns="91440" bIns="45720" rtlCol="0" anchor="ctr"/>
            <a:lstStyle/>
            <a:p>
              <a:r>
                <a:rPr lang="en-GB" sz="1600">
                  <a:solidFill>
                    <a:schemeClr val="tx1"/>
                  </a:solidFill>
                </a:rPr>
                <a:t>Project Scope mapped to Testing Scope</a:t>
              </a:r>
            </a:p>
          </p:txBody>
        </p:sp>
        <p:grpSp>
          <p:nvGrpSpPr>
            <p:cNvPr id="107" name="Group 106">
              <a:extLst>
                <a:ext uri="{FF2B5EF4-FFF2-40B4-BE49-F238E27FC236}">
                  <a16:creationId xmlns:a16="http://schemas.microsoft.com/office/drawing/2014/main" id="{374AA53D-9B27-42B4-B7A1-A0B2CB19B801}"/>
                </a:ext>
              </a:extLst>
            </p:cNvPr>
            <p:cNvGrpSpPr/>
            <p:nvPr/>
          </p:nvGrpSpPr>
          <p:grpSpPr>
            <a:xfrm>
              <a:off x="730757" y="1993400"/>
              <a:ext cx="326112" cy="326112"/>
              <a:chOff x="115497" y="1864737"/>
              <a:chExt cx="461744" cy="461744"/>
            </a:xfrm>
            <a:solidFill>
              <a:schemeClr val="tx2"/>
            </a:solidFill>
          </p:grpSpPr>
          <p:sp>
            <p:nvSpPr>
              <p:cNvPr id="113" name="Freeform: Shape 112">
                <a:extLst>
                  <a:ext uri="{FF2B5EF4-FFF2-40B4-BE49-F238E27FC236}">
                    <a16:creationId xmlns:a16="http://schemas.microsoft.com/office/drawing/2014/main" id="{BCC82F5C-76AA-418B-928A-E63F86611314}"/>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Graphic 77">
                <a:extLst>
                  <a:ext uri="{FF2B5EF4-FFF2-40B4-BE49-F238E27FC236}">
                    <a16:creationId xmlns:a16="http://schemas.microsoft.com/office/drawing/2014/main" id="{70C6D8CD-F571-4AA3-A93F-82200F490E4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cxnSp>
        <p:nvCxnSpPr>
          <p:cNvPr id="115" name="Straight Connector 114">
            <a:extLst>
              <a:ext uri="{FF2B5EF4-FFF2-40B4-BE49-F238E27FC236}">
                <a16:creationId xmlns:a16="http://schemas.microsoft.com/office/drawing/2014/main" id="{4FBEDC42-5A0E-49B4-B67B-3134FED54616}"/>
              </a:ext>
              <a:ext uri="{C183D7F6-B498-43B3-948B-1728B52AA6E4}">
                <adec:decorative xmlns:adec="http://schemas.microsoft.com/office/drawing/2017/decorative" val="1"/>
              </a:ext>
            </a:extLst>
          </p:cNvPr>
          <p:cNvCxnSpPr>
            <a:cxnSpLocks/>
          </p:cNvCxnSpPr>
          <p:nvPr/>
        </p:nvCxnSpPr>
        <p:spPr>
          <a:xfrm>
            <a:off x="449358" y="3606840"/>
            <a:ext cx="5664073" cy="0"/>
          </a:xfrm>
          <a:prstGeom prst="line">
            <a:avLst/>
          </a:prstGeom>
          <a:noFill/>
          <a:ln w="3175">
            <a:solidFill>
              <a:schemeClr val="bg1">
                <a:lumMod val="85000"/>
              </a:schemeClr>
            </a:solidFill>
            <a:prstDash val="dash"/>
          </a:ln>
        </p:spPr>
      </p:cxnSp>
      <p:cxnSp>
        <p:nvCxnSpPr>
          <p:cNvPr id="116" name="Straight Connector 115">
            <a:extLst>
              <a:ext uri="{FF2B5EF4-FFF2-40B4-BE49-F238E27FC236}">
                <a16:creationId xmlns:a16="http://schemas.microsoft.com/office/drawing/2014/main" id="{01305CB6-6749-4B58-A3D3-83AB52CD6A5F}"/>
              </a:ext>
              <a:ext uri="{C183D7F6-B498-43B3-948B-1728B52AA6E4}">
                <adec:decorative xmlns:adec="http://schemas.microsoft.com/office/drawing/2017/decorative" val="1"/>
              </a:ext>
            </a:extLst>
          </p:cNvPr>
          <p:cNvCxnSpPr>
            <a:cxnSpLocks/>
          </p:cNvCxnSpPr>
          <p:nvPr/>
        </p:nvCxnSpPr>
        <p:spPr>
          <a:xfrm>
            <a:off x="425026" y="3604499"/>
            <a:ext cx="5664073" cy="0"/>
          </a:xfrm>
          <a:prstGeom prst="line">
            <a:avLst/>
          </a:prstGeom>
          <a:noFill/>
          <a:ln w="3175">
            <a:solidFill>
              <a:schemeClr val="bg1">
                <a:lumMod val="85000"/>
              </a:schemeClr>
            </a:solidFill>
            <a:prstDash val="dash"/>
          </a:ln>
        </p:spPr>
      </p:cxnSp>
      <p:grpSp>
        <p:nvGrpSpPr>
          <p:cNvPr id="118" name="Group 117">
            <a:extLst>
              <a:ext uri="{FF2B5EF4-FFF2-40B4-BE49-F238E27FC236}">
                <a16:creationId xmlns:a16="http://schemas.microsoft.com/office/drawing/2014/main" id="{B9BD788A-5AF8-4256-B2AF-9437E8A039DD}"/>
              </a:ext>
              <a:ext uri="{C183D7F6-B498-43B3-948B-1728B52AA6E4}">
                <adec:decorative xmlns:adec="http://schemas.microsoft.com/office/drawing/2017/decorative" val="1"/>
              </a:ext>
            </a:extLst>
          </p:cNvPr>
          <p:cNvGrpSpPr/>
          <p:nvPr/>
        </p:nvGrpSpPr>
        <p:grpSpPr>
          <a:xfrm>
            <a:off x="482473" y="3651753"/>
            <a:ext cx="5613527" cy="522386"/>
            <a:chOff x="506805" y="1895263"/>
            <a:chExt cx="5613527" cy="522386"/>
          </a:xfrm>
        </p:grpSpPr>
        <p:sp>
          <p:nvSpPr>
            <p:cNvPr id="119" name="Rectangle 118">
              <a:extLst>
                <a:ext uri="{FF2B5EF4-FFF2-40B4-BE49-F238E27FC236}">
                  <a16:creationId xmlns:a16="http://schemas.microsoft.com/office/drawing/2014/main" id="{5BF6511F-CE5D-4CC8-B618-38F144A33D7E}"/>
                </a:ext>
              </a:extLst>
            </p:cNvPr>
            <p:cNvSpPr/>
            <p:nvPr/>
          </p:nvSpPr>
          <p:spPr>
            <a:xfrm>
              <a:off x="506805" y="18952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a:solidFill>
                    <a:schemeClr val="tx1"/>
                  </a:solidFill>
                </a:rPr>
                <a:t>Test Plan</a:t>
              </a:r>
            </a:p>
          </p:txBody>
        </p:sp>
        <p:grpSp>
          <p:nvGrpSpPr>
            <p:cNvPr id="120" name="Group 119">
              <a:extLst>
                <a:ext uri="{FF2B5EF4-FFF2-40B4-BE49-F238E27FC236}">
                  <a16:creationId xmlns:a16="http://schemas.microsoft.com/office/drawing/2014/main" id="{AE630AEC-7425-4EA1-8159-9B0751D9A302}"/>
                </a:ext>
              </a:extLst>
            </p:cNvPr>
            <p:cNvGrpSpPr/>
            <p:nvPr/>
          </p:nvGrpSpPr>
          <p:grpSpPr>
            <a:xfrm>
              <a:off x="730757" y="1993400"/>
              <a:ext cx="326112" cy="326112"/>
              <a:chOff x="115497" y="1864737"/>
              <a:chExt cx="461744" cy="461744"/>
            </a:xfrm>
            <a:solidFill>
              <a:schemeClr val="tx2"/>
            </a:solidFill>
          </p:grpSpPr>
          <p:sp>
            <p:nvSpPr>
              <p:cNvPr id="121" name="Freeform: Shape 120">
                <a:extLst>
                  <a:ext uri="{FF2B5EF4-FFF2-40B4-BE49-F238E27FC236}">
                    <a16:creationId xmlns:a16="http://schemas.microsoft.com/office/drawing/2014/main" id="{2E0B2EA2-42DE-426F-914F-DA7D2A7C8233}"/>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2" name="Graphic 77">
                <a:extLst>
                  <a:ext uri="{FF2B5EF4-FFF2-40B4-BE49-F238E27FC236}">
                    <a16:creationId xmlns:a16="http://schemas.microsoft.com/office/drawing/2014/main" id="{35960CEE-F978-4854-8BCC-8E6C8EF2F048}"/>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cxnSp>
        <p:nvCxnSpPr>
          <p:cNvPr id="123" name="Straight Connector 122">
            <a:extLst>
              <a:ext uri="{FF2B5EF4-FFF2-40B4-BE49-F238E27FC236}">
                <a16:creationId xmlns:a16="http://schemas.microsoft.com/office/drawing/2014/main" id="{713FD460-02CF-4F51-9F86-FBE610D83B91}"/>
              </a:ext>
              <a:ext uri="{C183D7F6-B498-43B3-948B-1728B52AA6E4}">
                <adec:decorative xmlns:adec="http://schemas.microsoft.com/office/drawing/2017/decorative" val="1"/>
              </a:ext>
            </a:extLst>
          </p:cNvPr>
          <p:cNvCxnSpPr>
            <a:cxnSpLocks/>
          </p:cNvCxnSpPr>
          <p:nvPr/>
        </p:nvCxnSpPr>
        <p:spPr>
          <a:xfrm>
            <a:off x="481532" y="5841357"/>
            <a:ext cx="5664073" cy="0"/>
          </a:xfrm>
          <a:prstGeom prst="line">
            <a:avLst/>
          </a:prstGeom>
          <a:noFill/>
          <a:ln w="3175">
            <a:solidFill>
              <a:schemeClr val="bg1">
                <a:lumMod val="85000"/>
              </a:schemeClr>
            </a:solidFill>
            <a:prstDash val="dash"/>
          </a:ln>
        </p:spPr>
      </p:cxnSp>
      <p:cxnSp>
        <p:nvCxnSpPr>
          <p:cNvPr id="124" name="Straight Connector 123">
            <a:extLst>
              <a:ext uri="{FF2B5EF4-FFF2-40B4-BE49-F238E27FC236}">
                <a16:creationId xmlns:a16="http://schemas.microsoft.com/office/drawing/2014/main" id="{2DDEF6D8-BBC6-4296-B37A-0E31AA836319}"/>
              </a:ext>
              <a:ext uri="{C183D7F6-B498-43B3-948B-1728B52AA6E4}">
                <adec:decorative xmlns:adec="http://schemas.microsoft.com/office/drawing/2017/decorative" val="1"/>
              </a:ext>
            </a:extLst>
          </p:cNvPr>
          <p:cNvCxnSpPr>
            <a:cxnSpLocks/>
          </p:cNvCxnSpPr>
          <p:nvPr/>
        </p:nvCxnSpPr>
        <p:spPr>
          <a:xfrm>
            <a:off x="457200" y="5839016"/>
            <a:ext cx="5664073" cy="0"/>
          </a:xfrm>
          <a:prstGeom prst="line">
            <a:avLst/>
          </a:prstGeom>
          <a:noFill/>
          <a:ln w="3175">
            <a:solidFill>
              <a:schemeClr val="bg1">
                <a:lumMod val="85000"/>
              </a:schemeClr>
            </a:solidFill>
            <a:prstDash val="dash"/>
          </a:ln>
        </p:spPr>
      </p:cxnSp>
      <p:grpSp>
        <p:nvGrpSpPr>
          <p:cNvPr id="126" name="Group 125">
            <a:extLst>
              <a:ext uri="{FF2B5EF4-FFF2-40B4-BE49-F238E27FC236}">
                <a16:creationId xmlns:a16="http://schemas.microsoft.com/office/drawing/2014/main" id="{777353BD-1AE0-47AF-B0AB-CCB3DB2AB325}"/>
              </a:ext>
              <a:ext uri="{C183D7F6-B498-43B3-948B-1728B52AA6E4}">
                <adec:decorative xmlns:adec="http://schemas.microsoft.com/office/drawing/2017/decorative" val="1"/>
              </a:ext>
            </a:extLst>
          </p:cNvPr>
          <p:cNvGrpSpPr/>
          <p:nvPr/>
        </p:nvGrpSpPr>
        <p:grpSpPr>
          <a:xfrm>
            <a:off x="514647" y="5886270"/>
            <a:ext cx="5613527" cy="522386"/>
            <a:chOff x="506805" y="1895263"/>
            <a:chExt cx="5613527" cy="522386"/>
          </a:xfrm>
        </p:grpSpPr>
        <p:sp>
          <p:nvSpPr>
            <p:cNvPr id="127" name="Rectangle 126">
              <a:extLst>
                <a:ext uri="{FF2B5EF4-FFF2-40B4-BE49-F238E27FC236}">
                  <a16:creationId xmlns:a16="http://schemas.microsoft.com/office/drawing/2014/main" id="{9F3C9539-2BBD-4640-8275-CC4CF140FF51}"/>
                </a:ext>
              </a:extLst>
            </p:cNvPr>
            <p:cNvSpPr/>
            <p:nvPr/>
          </p:nvSpPr>
          <p:spPr>
            <a:xfrm>
              <a:off x="506805" y="18952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a:solidFill>
                    <a:schemeClr val="tx1"/>
                  </a:solidFill>
                </a:rPr>
                <a:t>Next Steps and Agreed Actions</a:t>
              </a:r>
            </a:p>
          </p:txBody>
        </p:sp>
        <p:grpSp>
          <p:nvGrpSpPr>
            <p:cNvPr id="128" name="Group 127">
              <a:extLst>
                <a:ext uri="{FF2B5EF4-FFF2-40B4-BE49-F238E27FC236}">
                  <a16:creationId xmlns:a16="http://schemas.microsoft.com/office/drawing/2014/main" id="{E6584A59-62BA-40DC-8B7B-056C05275E7B}"/>
                </a:ext>
              </a:extLst>
            </p:cNvPr>
            <p:cNvGrpSpPr/>
            <p:nvPr/>
          </p:nvGrpSpPr>
          <p:grpSpPr>
            <a:xfrm>
              <a:off x="730757" y="1993400"/>
              <a:ext cx="326112" cy="326112"/>
              <a:chOff x="115497" y="1864737"/>
              <a:chExt cx="461744" cy="461744"/>
            </a:xfrm>
            <a:solidFill>
              <a:schemeClr val="tx2"/>
            </a:solidFill>
          </p:grpSpPr>
          <p:sp>
            <p:nvSpPr>
              <p:cNvPr id="129" name="Freeform: Shape 128">
                <a:extLst>
                  <a:ext uri="{FF2B5EF4-FFF2-40B4-BE49-F238E27FC236}">
                    <a16:creationId xmlns:a16="http://schemas.microsoft.com/office/drawing/2014/main" id="{4FC734F3-C3B5-4C40-88ED-501F44A1D50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Graphic 77">
                <a:extLst>
                  <a:ext uri="{FF2B5EF4-FFF2-40B4-BE49-F238E27FC236}">
                    <a16:creationId xmlns:a16="http://schemas.microsoft.com/office/drawing/2014/main" id="{73D2AB1C-69A3-4576-86F4-CF0AE2FBEB92}"/>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0948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t>End-to-End Testing</a:t>
            </a:r>
          </a:p>
        </p:txBody>
      </p:sp>
    </p:spTree>
    <p:extLst>
      <p:ext uri="{BB962C8B-B14F-4D97-AF65-F5344CB8AC3E}">
        <p14:creationId xmlns:p14="http://schemas.microsoft.com/office/powerpoint/2010/main" val="271558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End-to-End Testing</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How is End-to-End Testing defined, prioritized, planned and the testing preparation, execution and reporting managed?</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2"/>
            <a:ext cx="11277600" cy="45732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r>
              <a:rPr lang="en-US" sz="1600" dirty="0">
                <a:solidFill>
                  <a:schemeClr val="tx1"/>
                </a:solidFill>
              </a:rPr>
              <a:t>Consider the objectives of this test, what project scope this test covers, the entry/exit criteria and the test management process for this specific test. See the “Example/Guide” slide for the list of areas to consider: </a:t>
            </a:r>
            <a:r>
              <a:rPr lang="en-GB" sz="1600" dirty="0">
                <a:solidFill>
                  <a:schemeClr val="tx1"/>
                </a:solidFill>
                <a:hlinkClick r:id="rId3" action="ppaction://hlinksldjump"/>
              </a:rPr>
              <a:t>Test Definition &amp; Test Management considerations</a:t>
            </a:r>
            <a:endParaRPr lang="en-US" sz="1600" dirty="0">
              <a:solidFill>
                <a:schemeClr val="tx1"/>
              </a:solidFill>
              <a:cs typeface="Segoe UI"/>
            </a:endParaRPr>
          </a:p>
          <a:p>
            <a:endParaRPr lang="en-US" sz="1600" dirty="0">
              <a:solidFill>
                <a:schemeClr val="tx1"/>
              </a:solidFill>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spTree>
    <p:extLst>
      <p:ext uri="{BB962C8B-B14F-4D97-AF65-F5344CB8AC3E}">
        <p14:creationId xmlns:p14="http://schemas.microsoft.com/office/powerpoint/2010/main" val="3971744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t>User Acceptance Testing</a:t>
            </a:r>
          </a:p>
        </p:txBody>
      </p:sp>
    </p:spTree>
    <p:extLst>
      <p:ext uri="{BB962C8B-B14F-4D97-AF65-F5344CB8AC3E}">
        <p14:creationId xmlns:p14="http://schemas.microsoft.com/office/powerpoint/2010/main" val="741988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User Acceptance Testing</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How is User Acceptance Testing defined, prioritized, planned and the testing preparation, execution and reporting managed?</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2"/>
            <a:ext cx="11277600" cy="45732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r>
              <a:rPr lang="en-US" sz="1600" dirty="0">
                <a:solidFill>
                  <a:schemeClr val="tx1"/>
                </a:solidFill>
              </a:rPr>
              <a:t>Consider the objectives of this test, what project scope this test covers, the entry/exit criteria and the test management process for this specific test. See the “Example/Guide” slide for the list of areas to consider: </a:t>
            </a:r>
            <a:r>
              <a:rPr lang="en-GB" sz="1600" dirty="0">
                <a:solidFill>
                  <a:schemeClr val="tx1"/>
                </a:solidFill>
                <a:hlinkClick r:id="rId3" action="ppaction://hlinksldjump"/>
              </a:rPr>
              <a:t>Test Definition &amp; Test Management considerations</a:t>
            </a:r>
            <a:endParaRPr lang="en-US" sz="1600" dirty="0">
              <a:solidFill>
                <a:schemeClr val="tx1"/>
              </a:solidFill>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spTree>
    <p:extLst>
      <p:ext uri="{BB962C8B-B14F-4D97-AF65-F5344CB8AC3E}">
        <p14:creationId xmlns:p14="http://schemas.microsoft.com/office/powerpoint/2010/main" val="22394345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t>Regression Testing</a:t>
            </a:r>
          </a:p>
        </p:txBody>
      </p:sp>
    </p:spTree>
    <p:extLst>
      <p:ext uri="{BB962C8B-B14F-4D97-AF65-F5344CB8AC3E}">
        <p14:creationId xmlns:p14="http://schemas.microsoft.com/office/powerpoint/2010/main" val="361200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Regression Testing</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How is Regression Testing defined, prioritized, planned and the testing preparation, execution and reporting managed?</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2"/>
            <a:ext cx="11277600" cy="45732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r>
              <a:rPr lang="en-US" sz="1600" dirty="0">
                <a:solidFill>
                  <a:schemeClr val="tx1"/>
                </a:solidFill>
              </a:rPr>
              <a:t>Consider the objectives of this test, what project scope this test covers, the entry/exit criteria and the test management process for this specific test. See the “Example/Guide” slide for the list of areas to consider: </a:t>
            </a:r>
            <a:r>
              <a:rPr lang="en-GB" sz="1600" dirty="0">
                <a:solidFill>
                  <a:schemeClr val="tx1"/>
                </a:solidFill>
                <a:hlinkClick r:id="rId3" action="ppaction://hlinksldjump"/>
              </a:rPr>
              <a:t>Test Definition &amp; Test Management considerations</a:t>
            </a:r>
            <a:endParaRPr lang="en-US" sz="1600" dirty="0">
              <a:solidFill>
                <a:schemeClr val="tx1"/>
              </a:solidFill>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spTree>
    <p:extLst>
      <p:ext uri="{BB962C8B-B14F-4D97-AF65-F5344CB8AC3E}">
        <p14:creationId xmlns:p14="http://schemas.microsoft.com/office/powerpoint/2010/main" val="11616853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1514261"/>
          </a:xfrm>
        </p:spPr>
        <p:txBody>
          <a:bodyPr/>
          <a:lstStyle/>
          <a:p>
            <a:r>
              <a:rPr lang="en-US" sz="4800"/>
              <a:t>Non-Functional Testing - Performance</a:t>
            </a:r>
          </a:p>
        </p:txBody>
      </p:sp>
    </p:spTree>
    <p:extLst>
      <p:ext uri="{BB962C8B-B14F-4D97-AF65-F5344CB8AC3E}">
        <p14:creationId xmlns:p14="http://schemas.microsoft.com/office/powerpoint/2010/main" val="312434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Performance Testing</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How is Performance Testing defined, prioritized, planned and the testing preparation, execution and reporting managed?</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2"/>
            <a:ext cx="11277600" cy="45732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r>
              <a:rPr lang="en-US" sz="1600" dirty="0">
                <a:solidFill>
                  <a:schemeClr val="tx1"/>
                </a:solidFill>
              </a:rPr>
              <a:t>Consider the objectives of this test, what project scope this test covers, the entry/exit criteria and the test management process for this specific test. See the “Example/Guide” slide for the list of areas to consider: </a:t>
            </a:r>
            <a:r>
              <a:rPr lang="en-GB" sz="1600" dirty="0">
                <a:solidFill>
                  <a:schemeClr val="tx1"/>
                </a:solidFill>
                <a:hlinkClick r:id="rId3" action="ppaction://hlinksldjump"/>
              </a:rPr>
              <a:t>Test Definition &amp; Test Management considerations</a:t>
            </a:r>
            <a:endParaRPr lang="en-US" sz="1600" dirty="0">
              <a:solidFill>
                <a:schemeClr val="tx1"/>
              </a:solidFill>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spTree>
    <p:extLst>
      <p:ext uri="{BB962C8B-B14F-4D97-AF65-F5344CB8AC3E}">
        <p14:creationId xmlns:p14="http://schemas.microsoft.com/office/powerpoint/2010/main" val="9169658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t>Non-Functional Testing - Data</a:t>
            </a:r>
          </a:p>
        </p:txBody>
      </p:sp>
    </p:spTree>
    <p:extLst>
      <p:ext uri="{BB962C8B-B14F-4D97-AF65-F5344CB8AC3E}">
        <p14:creationId xmlns:p14="http://schemas.microsoft.com/office/powerpoint/2010/main" val="297584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Data Testing</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How is Data Testing defined, prioritized, planned and the testing preparation, execution and reporting managed?</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2"/>
            <a:ext cx="11277600" cy="45732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r>
              <a:rPr lang="en-US" sz="1600" dirty="0">
                <a:solidFill>
                  <a:schemeClr val="tx1"/>
                </a:solidFill>
              </a:rPr>
              <a:t>Consider the objectives of this test, what project scope this test covers, the entry/exit criteria and the test management process for this specific test. See the “Example/Guide” slide for the list of areas to consider: </a:t>
            </a:r>
            <a:r>
              <a:rPr lang="en-GB" sz="1600" dirty="0">
                <a:solidFill>
                  <a:schemeClr val="tx1"/>
                </a:solidFill>
                <a:hlinkClick r:id="rId3" action="ppaction://hlinksldjump"/>
              </a:rPr>
              <a:t>Test Definition &amp; Test Management considerations</a:t>
            </a:r>
            <a:endParaRPr lang="en-US" sz="1600" dirty="0">
              <a:solidFill>
                <a:schemeClr val="tx1"/>
              </a:solidFill>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spTree>
    <p:extLst>
      <p:ext uri="{BB962C8B-B14F-4D97-AF65-F5344CB8AC3E}">
        <p14:creationId xmlns:p14="http://schemas.microsoft.com/office/powerpoint/2010/main" val="33461547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t>Overall Test Strategy</a:t>
            </a:r>
          </a:p>
        </p:txBody>
      </p:sp>
    </p:spTree>
    <p:extLst>
      <p:ext uri="{BB962C8B-B14F-4D97-AF65-F5344CB8AC3E}">
        <p14:creationId xmlns:p14="http://schemas.microsoft.com/office/powerpoint/2010/main" val="223834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t>Non-Functional Testing - Security</a:t>
            </a:r>
          </a:p>
        </p:txBody>
      </p:sp>
    </p:spTree>
    <p:extLst>
      <p:ext uri="{BB962C8B-B14F-4D97-AF65-F5344CB8AC3E}">
        <p14:creationId xmlns:p14="http://schemas.microsoft.com/office/powerpoint/2010/main" val="157407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Security Testing</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How is Security Testing defined, prioritized, planned and the testing preparation, execution and reporting managed?</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2"/>
            <a:ext cx="11277600" cy="45732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r>
              <a:rPr lang="en-US" sz="1600" dirty="0">
                <a:solidFill>
                  <a:schemeClr val="tx1"/>
                </a:solidFill>
              </a:rPr>
              <a:t>Consider the objectives of this test, what project scope this test covers, the entry/exit criteria and the test management process for this specific test. See the “Example/Guide” slide for the list of areas to consider: </a:t>
            </a:r>
            <a:r>
              <a:rPr lang="en-GB" sz="1600" dirty="0">
                <a:solidFill>
                  <a:schemeClr val="tx1"/>
                </a:solidFill>
                <a:hlinkClick r:id="rId3" action="ppaction://hlinksldjump"/>
              </a:rPr>
              <a:t>Test Definition &amp; Test Management considerations</a:t>
            </a:r>
            <a:endParaRPr lang="en-US" sz="1600" dirty="0">
              <a:solidFill>
                <a:schemeClr val="tx1"/>
              </a:solidFill>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spTree>
    <p:extLst>
      <p:ext uri="{BB962C8B-B14F-4D97-AF65-F5344CB8AC3E}">
        <p14:creationId xmlns:p14="http://schemas.microsoft.com/office/powerpoint/2010/main" val="29816883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t>Test Tooling</a:t>
            </a:r>
          </a:p>
        </p:txBody>
      </p:sp>
    </p:spTree>
    <p:extLst>
      <p:ext uri="{BB962C8B-B14F-4D97-AF65-F5344CB8AC3E}">
        <p14:creationId xmlns:p14="http://schemas.microsoft.com/office/powerpoint/2010/main" val="290963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Tooling – Dynamics 365 CE</a:t>
            </a:r>
          </a:p>
        </p:txBody>
      </p:sp>
      <p:cxnSp>
        <p:nvCxnSpPr>
          <p:cNvPr id="28" name="Straight Connector 27">
            <a:extLst>
              <a:ext uri="{FF2B5EF4-FFF2-40B4-BE49-F238E27FC236}">
                <a16:creationId xmlns:a16="http://schemas.microsoft.com/office/drawing/2014/main" id="{502F0AE0-091E-4632-9F6B-85E6B0D9F0CD}"/>
              </a:ext>
              <a:ext uri="{C183D7F6-B498-43B3-948B-1728B52AA6E4}">
                <adec:decorative xmlns:adec="http://schemas.microsoft.com/office/drawing/2017/decorative" val="1"/>
              </a:ext>
            </a:extLst>
          </p:cNvPr>
          <p:cNvCxnSpPr>
            <a:cxnSpLocks/>
          </p:cNvCxnSpPr>
          <p:nvPr/>
        </p:nvCxnSpPr>
        <p:spPr>
          <a:xfrm>
            <a:off x="457200" y="2973971"/>
            <a:ext cx="11277600" cy="0"/>
          </a:xfrm>
          <a:prstGeom prst="line">
            <a:avLst/>
          </a:prstGeom>
          <a:noFill/>
          <a:ln w="3175">
            <a:solidFill>
              <a:schemeClr val="bg1">
                <a:lumMod val="85000"/>
              </a:schemeClr>
            </a:solidFill>
            <a:prstDash val="dash"/>
          </a:ln>
        </p:spPr>
      </p:cxnSp>
      <p:cxnSp>
        <p:nvCxnSpPr>
          <p:cNvPr id="29" name="Straight Connector 28">
            <a:extLst>
              <a:ext uri="{FF2B5EF4-FFF2-40B4-BE49-F238E27FC236}">
                <a16:creationId xmlns:a16="http://schemas.microsoft.com/office/drawing/2014/main" id="{EB84DF05-BA26-4958-A40A-7B14F3E434D4}"/>
              </a:ext>
              <a:ext uri="{C183D7F6-B498-43B3-948B-1728B52AA6E4}">
                <adec:decorative xmlns:adec="http://schemas.microsoft.com/office/drawing/2017/decorative" val="1"/>
              </a:ext>
            </a:extLst>
          </p:cNvPr>
          <p:cNvCxnSpPr>
            <a:cxnSpLocks/>
          </p:cNvCxnSpPr>
          <p:nvPr/>
        </p:nvCxnSpPr>
        <p:spPr>
          <a:xfrm>
            <a:off x="457200" y="4115286"/>
            <a:ext cx="11277600" cy="0"/>
          </a:xfrm>
          <a:prstGeom prst="line">
            <a:avLst/>
          </a:prstGeom>
          <a:noFill/>
          <a:ln w="3175">
            <a:solidFill>
              <a:schemeClr val="bg1">
                <a:lumMod val="85000"/>
              </a:schemeClr>
            </a:solidFill>
            <a:prstDash val="dash"/>
          </a:ln>
        </p:spPr>
      </p:cxnSp>
      <p:cxnSp>
        <p:nvCxnSpPr>
          <p:cNvPr id="30" name="Straight Connector 29">
            <a:extLst>
              <a:ext uri="{FF2B5EF4-FFF2-40B4-BE49-F238E27FC236}">
                <a16:creationId xmlns:a16="http://schemas.microsoft.com/office/drawing/2014/main" id="{99CCBDAB-104D-4665-8A69-BFDEA24A3F10}"/>
              </a:ext>
              <a:ext uri="{C183D7F6-B498-43B3-948B-1728B52AA6E4}">
                <adec:decorative xmlns:adec="http://schemas.microsoft.com/office/drawing/2017/decorative" val="1"/>
              </a:ext>
            </a:extLst>
          </p:cNvPr>
          <p:cNvCxnSpPr>
            <a:cxnSpLocks/>
          </p:cNvCxnSpPr>
          <p:nvPr/>
        </p:nvCxnSpPr>
        <p:spPr>
          <a:xfrm>
            <a:off x="457200" y="5256601"/>
            <a:ext cx="11277600" cy="0"/>
          </a:xfrm>
          <a:prstGeom prst="line">
            <a:avLst/>
          </a:prstGeom>
          <a:noFill/>
          <a:ln w="3175">
            <a:solidFill>
              <a:schemeClr val="bg1">
                <a:lumMod val="85000"/>
              </a:schemeClr>
            </a:solidFill>
            <a:prstDash val="dash"/>
          </a:ln>
        </p:spPr>
      </p:cxnSp>
      <p:sp>
        <p:nvSpPr>
          <p:cNvPr id="31" name="Rectangle 30">
            <a:extLst>
              <a:ext uri="{FF2B5EF4-FFF2-40B4-BE49-F238E27FC236}">
                <a16:creationId xmlns:a16="http://schemas.microsoft.com/office/drawing/2014/main" id="{3D0C7387-BCC5-418B-BEB0-3A7022CB8768}"/>
              </a:ext>
            </a:extLst>
          </p:cNvPr>
          <p:cNvSpPr/>
          <p:nvPr/>
        </p:nvSpPr>
        <p:spPr>
          <a:xfrm>
            <a:off x="506805"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What tool(s) will be used for Testing?</a:t>
            </a:r>
          </a:p>
        </p:txBody>
      </p:sp>
      <p:grpSp>
        <p:nvGrpSpPr>
          <p:cNvPr id="32" name="Group 31">
            <a:extLst>
              <a:ext uri="{FF2B5EF4-FFF2-40B4-BE49-F238E27FC236}">
                <a16:creationId xmlns:a16="http://schemas.microsoft.com/office/drawing/2014/main" id="{175EF952-1BEA-4D5A-9F1A-78F44F0D3AC1}"/>
              </a:ext>
              <a:ext uri="{C183D7F6-B498-43B3-948B-1728B52AA6E4}">
                <adec:decorative xmlns:adec="http://schemas.microsoft.com/office/drawing/2017/decorative" val="1"/>
              </a:ext>
            </a:extLst>
          </p:cNvPr>
          <p:cNvGrpSpPr/>
          <p:nvPr/>
        </p:nvGrpSpPr>
        <p:grpSpPr>
          <a:xfrm>
            <a:off x="457200" y="1993398"/>
            <a:ext cx="326112" cy="326112"/>
            <a:chOff x="115497" y="1864737"/>
            <a:chExt cx="461744" cy="461744"/>
          </a:xfrm>
          <a:solidFill>
            <a:schemeClr val="tx2"/>
          </a:solidFill>
        </p:grpSpPr>
        <p:sp>
          <p:nvSpPr>
            <p:cNvPr id="33" name="Freeform: Shape 32">
              <a:extLst>
                <a:ext uri="{FF2B5EF4-FFF2-40B4-BE49-F238E27FC236}">
                  <a16:creationId xmlns:a16="http://schemas.microsoft.com/office/drawing/2014/main" id="{89E74B97-3C08-4DF2-B16D-40804831F0A5}"/>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Graphic 77">
              <a:extLst>
                <a:ext uri="{FF2B5EF4-FFF2-40B4-BE49-F238E27FC236}">
                  <a16:creationId xmlns:a16="http://schemas.microsoft.com/office/drawing/2014/main" id="{558F9338-1E55-4392-ADE6-151E65111953}"/>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35" name="Rectangle 34">
            <a:extLst>
              <a:ext uri="{FF2B5EF4-FFF2-40B4-BE49-F238E27FC236}">
                <a16:creationId xmlns:a16="http://schemas.microsoft.com/office/drawing/2014/main" id="{82583F54-FD2D-4CF8-9F12-0C897B1000EF}"/>
              </a:ext>
            </a:extLst>
          </p:cNvPr>
          <p:cNvSpPr/>
          <p:nvPr/>
        </p:nvSpPr>
        <p:spPr>
          <a:xfrm>
            <a:off x="506805" y="304344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Have you considered any whitepaper associated with the tool for best practices, known issues?</a:t>
            </a:r>
          </a:p>
        </p:txBody>
      </p:sp>
      <p:grpSp>
        <p:nvGrpSpPr>
          <p:cNvPr id="36" name="Group 35">
            <a:extLst>
              <a:ext uri="{FF2B5EF4-FFF2-40B4-BE49-F238E27FC236}">
                <a16:creationId xmlns:a16="http://schemas.microsoft.com/office/drawing/2014/main" id="{595FD759-2F2A-44DD-8CC3-3EA1C720B0D4}"/>
              </a:ext>
              <a:ext uri="{C183D7F6-B498-43B3-948B-1728B52AA6E4}">
                <adec:decorative xmlns:adec="http://schemas.microsoft.com/office/drawing/2017/decorative" val="1"/>
              </a:ext>
            </a:extLst>
          </p:cNvPr>
          <p:cNvGrpSpPr/>
          <p:nvPr/>
        </p:nvGrpSpPr>
        <p:grpSpPr>
          <a:xfrm>
            <a:off x="457200" y="3141578"/>
            <a:ext cx="326112" cy="326112"/>
            <a:chOff x="115497" y="1864737"/>
            <a:chExt cx="461744" cy="461744"/>
          </a:xfrm>
          <a:solidFill>
            <a:schemeClr val="tx2"/>
          </a:solidFill>
        </p:grpSpPr>
        <p:sp>
          <p:nvSpPr>
            <p:cNvPr id="37" name="Freeform: Shape 36">
              <a:extLst>
                <a:ext uri="{FF2B5EF4-FFF2-40B4-BE49-F238E27FC236}">
                  <a16:creationId xmlns:a16="http://schemas.microsoft.com/office/drawing/2014/main" id="{77AF9582-9FD1-44E5-99BD-27118D851B5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Graphic 77">
              <a:extLst>
                <a:ext uri="{FF2B5EF4-FFF2-40B4-BE49-F238E27FC236}">
                  <a16:creationId xmlns:a16="http://schemas.microsoft.com/office/drawing/2014/main" id="{C0B65A85-44D5-4747-94B7-A7C3544C8557}"/>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39" name="Rectangle 38">
            <a:extLst>
              <a:ext uri="{FF2B5EF4-FFF2-40B4-BE49-F238E27FC236}">
                <a16:creationId xmlns:a16="http://schemas.microsoft.com/office/drawing/2014/main" id="{4D6FC085-C053-4D1E-8598-BF7A1B956072}"/>
              </a:ext>
            </a:extLst>
          </p:cNvPr>
          <p:cNvSpPr/>
          <p:nvPr/>
        </p:nvSpPr>
        <p:spPr>
          <a:xfrm>
            <a:off x="506806" y="4194634"/>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What use of Automated and manual testing with Azure Plan (DevOps) have you planned?: </a:t>
            </a:r>
          </a:p>
        </p:txBody>
      </p:sp>
      <p:grpSp>
        <p:nvGrpSpPr>
          <p:cNvPr id="40" name="Group 39">
            <a:extLst>
              <a:ext uri="{FF2B5EF4-FFF2-40B4-BE49-F238E27FC236}">
                <a16:creationId xmlns:a16="http://schemas.microsoft.com/office/drawing/2014/main" id="{774983D6-3708-4E25-B0CE-5291AD0F72ED}"/>
              </a:ext>
              <a:ext uri="{C183D7F6-B498-43B3-948B-1728B52AA6E4}">
                <adec:decorative xmlns:adec="http://schemas.microsoft.com/office/drawing/2017/decorative" val="1"/>
              </a:ext>
            </a:extLst>
          </p:cNvPr>
          <p:cNvGrpSpPr/>
          <p:nvPr/>
        </p:nvGrpSpPr>
        <p:grpSpPr>
          <a:xfrm>
            <a:off x="457200" y="4292771"/>
            <a:ext cx="326112" cy="326112"/>
            <a:chOff x="115497" y="1864737"/>
            <a:chExt cx="461744" cy="461744"/>
          </a:xfrm>
          <a:solidFill>
            <a:schemeClr val="tx2"/>
          </a:solidFill>
        </p:grpSpPr>
        <p:sp>
          <p:nvSpPr>
            <p:cNvPr id="41" name="Freeform: Shape 40">
              <a:extLst>
                <a:ext uri="{FF2B5EF4-FFF2-40B4-BE49-F238E27FC236}">
                  <a16:creationId xmlns:a16="http://schemas.microsoft.com/office/drawing/2014/main" id="{34FFB35A-7913-445E-BDDA-974E72F1D783}"/>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Graphic 77">
              <a:extLst>
                <a:ext uri="{FF2B5EF4-FFF2-40B4-BE49-F238E27FC236}">
                  <a16:creationId xmlns:a16="http://schemas.microsoft.com/office/drawing/2014/main" id="{BBC0F371-6AC8-4CA5-9809-1AD072B98775}"/>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43" name="Rectangle 42">
            <a:extLst>
              <a:ext uri="{FF2B5EF4-FFF2-40B4-BE49-F238E27FC236}">
                <a16:creationId xmlns:a16="http://schemas.microsoft.com/office/drawing/2014/main" id="{8D779325-EE33-4684-A270-CAC2DCE65BA6}"/>
              </a:ext>
            </a:extLst>
          </p:cNvPr>
          <p:cNvSpPr/>
          <p:nvPr/>
        </p:nvSpPr>
        <p:spPr>
          <a:xfrm>
            <a:off x="506806" y="5329715"/>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What use of Easy Repro for UI testing for Dynamics 365 have you planned?</a:t>
            </a:r>
          </a:p>
        </p:txBody>
      </p:sp>
      <p:grpSp>
        <p:nvGrpSpPr>
          <p:cNvPr id="44" name="Group 43">
            <a:extLst>
              <a:ext uri="{FF2B5EF4-FFF2-40B4-BE49-F238E27FC236}">
                <a16:creationId xmlns:a16="http://schemas.microsoft.com/office/drawing/2014/main" id="{89255C37-BCFD-4036-9F5F-002DCA5AE29F}"/>
              </a:ext>
              <a:ext uri="{C183D7F6-B498-43B3-948B-1728B52AA6E4}">
                <adec:decorative xmlns:adec="http://schemas.microsoft.com/office/drawing/2017/decorative" val="1"/>
              </a:ext>
            </a:extLst>
          </p:cNvPr>
          <p:cNvGrpSpPr/>
          <p:nvPr/>
        </p:nvGrpSpPr>
        <p:grpSpPr>
          <a:xfrm>
            <a:off x="457200" y="5427852"/>
            <a:ext cx="326112" cy="326112"/>
            <a:chOff x="115497" y="1864737"/>
            <a:chExt cx="461744" cy="461744"/>
          </a:xfrm>
          <a:solidFill>
            <a:schemeClr val="tx2"/>
          </a:solidFill>
        </p:grpSpPr>
        <p:sp>
          <p:nvSpPr>
            <p:cNvPr id="46" name="Freeform: Shape 45">
              <a:extLst>
                <a:ext uri="{FF2B5EF4-FFF2-40B4-BE49-F238E27FC236}">
                  <a16:creationId xmlns:a16="http://schemas.microsoft.com/office/drawing/2014/main" id="{F8805271-3BE2-4DB5-8B9F-D188BEC702FE}"/>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Graphic 77">
              <a:extLst>
                <a:ext uri="{FF2B5EF4-FFF2-40B4-BE49-F238E27FC236}">
                  <a16:creationId xmlns:a16="http://schemas.microsoft.com/office/drawing/2014/main" id="{C9AB6650-5F2F-4951-85AB-5B42E2CF072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48" name="Rectangle 47">
            <a:extLst>
              <a:ext uri="{FF2B5EF4-FFF2-40B4-BE49-F238E27FC236}">
                <a16:creationId xmlns:a16="http://schemas.microsoft.com/office/drawing/2014/main" id="{EC1991FE-22CA-4473-8132-A42D261176C3}"/>
              </a:ext>
              <a:ext uri="{C183D7F6-B498-43B3-948B-1728B52AA6E4}">
                <adec:decorative xmlns:adec="http://schemas.microsoft.com/office/drawing/2017/decorative" val="1"/>
              </a:ext>
            </a:extLst>
          </p:cNvPr>
          <p:cNvSpPr/>
          <p:nvPr/>
        </p:nvSpPr>
        <p:spPr>
          <a:xfrm>
            <a:off x="6810998" y="1895261"/>
            <a:ext cx="4923802" cy="10161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ctr"/>
          <a:lstStyle/>
          <a:p>
            <a:pPr algn="ctr"/>
            <a:endParaRPr lang="en-US" sz="1600">
              <a:solidFill>
                <a:schemeClr val="tx1"/>
              </a:solidFill>
            </a:endParaRPr>
          </a:p>
        </p:txBody>
      </p:sp>
      <p:sp>
        <p:nvSpPr>
          <p:cNvPr id="49" name="Rectangle 48">
            <a:extLst>
              <a:ext uri="{FF2B5EF4-FFF2-40B4-BE49-F238E27FC236}">
                <a16:creationId xmlns:a16="http://schemas.microsoft.com/office/drawing/2014/main" id="{6F4E48B8-4202-4A6F-AA01-A6BF6628D6FC}"/>
              </a:ext>
            </a:extLst>
          </p:cNvPr>
          <p:cNvSpPr/>
          <p:nvPr/>
        </p:nvSpPr>
        <p:spPr>
          <a:xfrm>
            <a:off x="6810998" y="3036576"/>
            <a:ext cx="4923802" cy="10161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ctr"/>
          <a:lstStyle/>
          <a:p>
            <a:pPr algn="ctr"/>
            <a:r>
              <a:rPr lang="en-US" sz="1600">
                <a:solidFill>
                  <a:schemeClr val="tx1"/>
                </a:solidFill>
              </a:rPr>
              <a:t>Yes/No</a:t>
            </a:r>
          </a:p>
        </p:txBody>
      </p:sp>
      <p:sp>
        <p:nvSpPr>
          <p:cNvPr id="50" name="Rectangle 49">
            <a:extLst>
              <a:ext uri="{FF2B5EF4-FFF2-40B4-BE49-F238E27FC236}">
                <a16:creationId xmlns:a16="http://schemas.microsoft.com/office/drawing/2014/main" id="{899A069E-8A45-412F-AD95-9171B760F465}"/>
              </a:ext>
              <a:ext uri="{C183D7F6-B498-43B3-948B-1728B52AA6E4}">
                <adec:decorative xmlns:adec="http://schemas.microsoft.com/office/drawing/2017/decorative" val="1"/>
              </a:ext>
            </a:extLst>
          </p:cNvPr>
          <p:cNvSpPr/>
          <p:nvPr/>
        </p:nvSpPr>
        <p:spPr>
          <a:xfrm>
            <a:off x="6810998" y="4177891"/>
            <a:ext cx="4923802" cy="10161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ctr"/>
          <a:lstStyle/>
          <a:p>
            <a:pPr algn="ctr"/>
            <a:endParaRPr lang="en-US" sz="1600">
              <a:solidFill>
                <a:schemeClr val="tx1"/>
              </a:solidFill>
            </a:endParaRPr>
          </a:p>
        </p:txBody>
      </p:sp>
      <p:sp>
        <p:nvSpPr>
          <p:cNvPr id="51" name="Rectangle 50">
            <a:extLst>
              <a:ext uri="{FF2B5EF4-FFF2-40B4-BE49-F238E27FC236}">
                <a16:creationId xmlns:a16="http://schemas.microsoft.com/office/drawing/2014/main" id="{B15689F8-F6E3-4453-833B-0D8CBBBA5F35}"/>
              </a:ext>
              <a:ext uri="{C183D7F6-B498-43B3-948B-1728B52AA6E4}">
                <adec:decorative xmlns:adec="http://schemas.microsoft.com/office/drawing/2017/decorative" val="1"/>
              </a:ext>
            </a:extLst>
          </p:cNvPr>
          <p:cNvSpPr/>
          <p:nvPr/>
        </p:nvSpPr>
        <p:spPr>
          <a:xfrm>
            <a:off x="6810998" y="5319205"/>
            <a:ext cx="4923802" cy="10161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ctr"/>
          <a:lstStyle/>
          <a:p>
            <a:pPr algn="ctr"/>
            <a:endParaRPr lang="en-US" sz="1600">
              <a:solidFill>
                <a:schemeClr val="tx1"/>
              </a:solidFill>
            </a:endParaRPr>
          </a:p>
        </p:txBody>
      </p:sp>
      <p:sp>
        <p:nvSpPr>
          <p:cNvPr id="45" name="Rectangle 44">
            <a:extLst>
              <a:ext uri="{FF2B5EF4-FFF2-40B4-BE49-F238E27FC236}">
                <a16:creationId xmlns:a16="http://schemas.microsoft.com/office/drawing/2014/main" id="{36DCD6D8-96F0-4E06-8514-E18077295D00}"/>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176445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Tooling – Dynamics 365 F&amp;O</a:t>
            </a:r>
          </a:p>
        </p:txBody>
      </p:sp>
      <p:cxnSp>
        <p:nvCxnSpPr>
          <p:cNvPr id="29" name="Straight Connector 28">
            <a:extLst>
              <a:ext uri="{FF2B5EF4-FFF2-40B4-BE49-F238E27FC236}">
                <a16:creationId xmlns:a16="http://schemas.microsoft.com/office/drawing/2014/main" id="{EB84DF05-BA26-4958-A40A-7B14F3E434D4}"/>
              </a:ext>
              <a:ext uri="{C183D7F6-B498-43B3-948B-1728B52AA6E4}">
                <adec:decorative xmlns:adec="http://schemas.microsoft.com/office/drawing/2017/decorative" val="1"/>
              </a:ext>
            </a:extLst>
          </p:cNvPr>
          <p:cNvCxnSpPr>
            <a:cxnSpLocks/>
          </p:cNvCxnSpPr>
          <p:nvPr/>
        </p:nvCxnSpPr>
        <p:spPr>
          <a:xfrm>
            <a:off x="457200" y="5296024"/>
            <a:ext cx="11277600" cy="0"/>
          </a:xfrm>
          <a:prstGeom prst="line">
            <a:avLst/>
          </a:prstGeom>
          <a:noFill/>
          <a:ln w="3175">
            <a:solidFill>
              <a:schemeClr val="bg1">
                <a:lumMod val="85000"/>
              </a:schemeClr>
            </a:solidFill>
            <a:prstDash val="dash"/>
          </a:ln>
        </p:spPr>
      </p:cxnSp>
      <p:sp>
        <p:nvSpPr>
          <p:cNvPr id="31" name="Rectangle 30">
            <a:extLst>
              <a:ext uri="{FF2B5EF4-FFF2-40B4-BE49-F238E27FC236}">
                <a16:creationId xmlns:a16="http://schemas.microsoft.com/office/drawing/2014/main" id="{3D0C7387-BCC5-418B-BEB0-3A7022CB8768}"/>
              </a:ext>
            </a:extLst>
          </p:cNvPr>
          <p:cNvSpPr/>
          <p:nvPr/>
        </p:nvSpPr>
        <p:spPr>
          <a:xfrm>
            <a:off x="506805"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What automation or other tool(s) will be used for Testing ?</a:t>
            </a:r>
          </a:p>
        </p:txBody>
      </p:sp>
      <p:grpSp>
        <p:nvGrpSpPr>
          <p:cNvPr id="32" name="Group 31">
            <a:extLst>
              <a:ext uri="{FF2B5EF4-FFF2-40B4-BE49-F238E27FC236}">
                <a16:creationId xmlns:a16="http://schemas.microsoft.com/office/drawing/2014/main" id="{175EF952-1BEA-4D5A-9F1A-78F44F0D3AC1}"/>
              </a:ext>
              <a:ext uri="{C183D7F6-B498-43B3-948B-1728B52AA6E4}">
                <adec:decorative xmlns:adec="http://schemas.microsoft.com/office/drawing/2017/decorative" val="1"/>
              </a:ext>
            </a:extLst>
          </p:cNvPr>
          <p:cNvGrpSpPr/>
          <p:nvPr/>
        </p:nvGrpSpPr>
        <p:grpSpPr>
          <a:xfrm>
            <a:off x="457200" y="1993398"/>
            <a:ext cx="326112" cy="326112"/>
            <a:chOff x="115497" y="1864737"/>
            <a:chExt cx="461744" cy="461744"/>
          </a:xfrm>
          <a:solidFill>
            <a:schemeClr val="tx2"/>
          </a:solidFill>
        </p:grpSpPr>
        <p:sp>
          <p:nvSpPr>
            <p:cNvPr id="33" name="Freeform: Shape 32">
              <a:extLst>
                <a:ext uri="{FF2B5EF4-FFF2-40B4-BE49-F238E27FC236}">
                  <a16:creationId xmlns:a16="http://schemas.microsoft.com/office/drawing/2014/main" id="{89E74B97-3C08-4DF2-B16D-40804831F0A5}"/>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Graphic 77">
              <a:extLst>
                <a:ext uri="{FF2B5EF4-FFF2-40B4-BE49-F238E27FC236}">
                  <a16:creationId xmlns:a16="http://schemas.microsoft.com/office/drawing/2014/main" id="{558F9338-1E55-4392-ADE6-151E65111953}"/>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39" name="Rectangle 38">
            <a:extLst>
              <a:ext uri="{FF2B5EF4-FFF2-40B4-BE49-F238E27FC236}">
                <a16:creationId xmlns:a16="http://schemas.microsoft.com/office/drawing/2014/main" id="{4D6FC085-C053-4D1E-8598-BF7A1B956072}"/>
              </a:ext>
            </a:extLst>
          </p:cNvPr>
          <p:cNvSpPr/>
          <p:nvPr/>
        </p:nvSpPr>
        <p:spPr>
          <a:xfrm>
            <a:off x="506806" y="5375372"/>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What use of RSAT for regression testing have you planned?: </a:t>
            </a:r>
          </a:p>
        </p:txBody>
      </p:sp>
      <p:grpSp>
        <p:nvGrpSpPr>
          <p:cNvPr id="40" name="Group 39">
            <a:extLst>
              <a:ext uri="{FF2B5EF4-FFF2-40B4-BE49-F238E27FC236}">
                <a16:creationId xmlns:a16="http://schemas.microsoft.com/office/drawing/2014/main" id="{774983D6-3708-4E25-B0CE-5291AD0F72ED}"/>
              </a:ext>
              <a:ext uri="{C183D7F6-B498-43B3-948B-1728B52AA6E4}">
                <adec:decorative xmlns:adec="http://schemas.microsoft.com/office/drawing/2017/decorative" val="1"/>
              </a:ext>
            </a:extLst>
          </p:cNvPr>
          <p:cNvGrpSpPr/>
          <p:nvPr/>
        </p:nvGrpSpPr>
        <p:grpSpPr>
          <a:xfrm>
            <a:off x="457200" y="5473509"/>
            <a:ext cx="326112" cy="326112"/>
            <a:chOff x="115497" y="1864737"/>
            <a:chExt cx="461744" cy="461744"/>
          </a:xfrm>
          <a:solidFill>
            <a:schemeClr val="tx2"/>
          </a:solidFill>
        </p:grpSpPr>
        <p:sp>
          <p:nvSpPr>
            <p:cNvPr id="41" name="Freeform: Shape 40">
              <a:extLst>
                <a:ext uri="{FF2B5EF4-FFF2-40B4-BE49-F238E27FC236}">
                  <a16:creationId xmlns:a16="http://schemas.microsoft.com/office/drawing/2014/main" id="{34FFB35A-7913-445E-BDDA-974E72F1D783}"/>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Graphic 77">
              <a:extLst>
                <a:ext uri="{FF2B5EF4-FFF2-40B4-BE49-F238E27FC236}">
                  <a16:creationId xmlns:a16="http://schemas.microsoft.com/office/drawing/2014/main" id="{BBC0F371-6AC8-4CA5-9809-1AD072B98775}"/>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48" name="Rectangle 47">
            <a:extLst>
              <a:ext uri="{FF2B5EF4-FFF2-40B4-BE49-F238E27FC236}">
                <a16:creationId xmlns:a16="http://schemas.microsoft.com/office/drawing/2014/main" id="{EC1991FE-22CA-4473-8132-A42D261176C3}"/>
              </a:ext>
            </a:extLst>
          </p:cNvPr>
          <p:cNvSpPr/>
          <p:nvPr/>
        </p:nvSpPr>
        <p:spPr>
          <a:xfrm>
            <a:off x="6810998" y="1895260"/>
            <a:ext cx="4923802" cy="3223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ctr"/>
          <a:lstStyle/>
          <a:p>
            <a:pPr algn="ctr"/>
            <a:r>
              <a:rPr lang="en-US" sz="1600" dirty="0">
                <a:solidFill>
                  <a:schemeClr val="tx1"/>
                </a:solidFill>
              </a:rPr>
              <a:t>Add a description of tooling for the various test types such as Unit Testing, Functional Testing, Performance Testing </a:t>
            </a:r>
            <a:r>
              <a:rPr lang="en-US" sz="1600" dirty="0" err="1">
                <a:solidFill>
                  <a:schemeClr val="tx1"/>
                </a:solidFill>
              </a:rPr>
              <a:t>etc</a:t>
            </a:r>
            <a:r>
              <a:rPr lang="en-US" sz="1600" dirty="0">
                <a:solidFill>
                  <a:schemeClr val="tx1"/>
                </a:solidFill>
              </a:rPr>
              <a:t>?</a:t>
            </a:r>
          </a:p>
        </p:txBody>
      </p:sp>
      <p:sp>
        <p:nvSpPr>
          <p:cNvPr id="50" name="Rectangle 49">
            <a:extLst>
              <a:ext uri="{FF2B5EF4-FFF2-40B4-BE49-F238E27FC236}">
                <a16:creationId xmlns:a16="http://schemas.microsoft.com/office/drawing/2014/main" id="{899A069E-8A45-412F-AD95-9171B760F465}"/>
              </a:ext>
              <a:ext uri="{C183D7F6-B498-43B3-948B-1728B52AA6E4}">
                <adec:decorative xmlns:adec="http://schemas.microsoft.com/office/drawing/2017/decorative" val="1"/>
              </a:ext>
            </a:extLst>
          </p:cNvPr>
          <p:cNvSpPr/>
          <p:nvPr/>
        </p:nvSpPr>
        <p:spPr>
          <a:xfrm>
            <a:off x="6810998" y="5358629"/>
            <a:ext cx="4923802" cy="10161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ctr"/>
          <a:lstStyle/>
          <a:p>
            <a:pPr algn="ctr"/>
            <a:endParaRPr lang="en-US" sz="1600">
              <a:solidFill>
                <a:schemeClr val="tx1"/>
              </a:solidFill>
            </a:endParaRPr>
          </a:p>
        </p:txBody>
      </p:sp>
      <p:sp>
        <p:nvSpPr>
          <p:cNvPr id="45" name="Rectangle 44">
            <a:extLst>
              <a:ext uri="{FF2B5EF4-FFF2-40B4-BE49-F238E27FC236}">
                <a16:creationId xmlns:a16="http://schemas.microsoft.com/office/drawing/2014/main" id="{36DCD6D8-96F0-4E06-8514-E18077295D00}"/>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365594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t>Q&amp;A and Next Steps</a:t>
            </a:r>
          </a:p>
        </p:txBody>
      </p:sp>
    </p:spTree>
    <p:extLst>
      <p:ext uri="{BB962C8B-B14F-4D97-AF65-F5344CB8AC3E}">
        <p14:creationId xmlns:p14="http://schemas.microsoft.com/office/powerpoint/2010/main" val="280774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Q&amp;A</a:t>
            </a:r>
          </a:p>
        </p:txBody>
      </p:sp>
      <p:sp>
        <p:nvSpPr>
          <p:cNvPr id="18" name="Rectangle 17">
            <a:extLst>
              <a:ext uri="{FF2B5EF4-FFF2-40B4-BE49-F238E27FC236}">
                <a16:creationId xmlns:a16="http://schemas.microsoft.com/office/drawing/2014/main" id="{9E0DB5B5-71CC-4A82-83C7-4427225E89B4}"/>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Brief Q&amp;A to discuss any additional topic areas.</a:t>
            </a:r>
          </a:p>
        </p:txBody>
      </p:sp>
      <p:grpSp>
        <p:nvGrpSpPr>
          <p:cNvPr id="19" name="Group 18">
            <a:extLst>
              <a:ext uri="{FF2B5EF4-FFF2-40B4-BE49-F238E27FC236}">
                <a16:creationId xmlns:a16="http://schemas.microsoft.com/office/drawing/2014/main" id="{369EA57D-195B-4FC2-A16F-1D98E98E9A6D}"/>
              </a:ext>
              <a:ext uri="{C183D7F6-B498-43B3-948B-1728B52AA6E4}">
                <adec:decorative xmlns:adec="http://schemas.microsoft.com/office/drawing/2017/decorative" val="1"/>
              </a:ext>
            </a:extLst>
          </p:cNvPr>
          <p:cNvGrpSpPr/>
          <p:nvPr/>
        </p:nvGrpSpPr>
        <p:grpSpPr>
          <a:xfrm>
            <a:off x="457200" y="1993398"/>
            <a:ext cx="326112" cy="326112"/>
            <a:chOff x="115497" y="1864737"/>
            <a:chExt cx="461744" cy="461744"/>
          </a:xfrm>
          <a:solidFill>
            <a:schemeClr val="tx2"/>
          </a:solidFill>
        </p:grpSpPr>
        <p:sp>
          <p:nvSpPr>
            <p:cNvPr id="20" name="Freeform: Shape 19">
              <a:extLst>
                <a:ext uri="{FF2B5EF4-FFF2-40B4-BE49-F238E27FC236}">
                  <a16:creationId xmlns:a16="http://schemas.microsoft.com/office/drawing/2014/main" id="{6D5F158D-72EA-4FD7-9A32-476745931B0D}"/>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Graphic 77">
              <a:extLst>
                <a:ext uri="{FF2B5EF4-FFF2-40B4-BE49-F238E27FC236}">
                  <a16:creationId xmlns:a16="http://schemas.microsoft.com/office/drawing/2014/main" id="{3CA31C58-F974-4272-8468-1BE1EE27E61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38" name="Rectangle 37">
            <a:extLst>
              <a:ext uri="{FF2B5EF4-FFF2-40B4-BE49-F238E27FC236}">
                <a16:creationId xmlns:a16="http://schemas.microsoft.com/office/drawing/2014/main" id="{54FDBA81-4E94-4312-93CB-C497C8DC0C5E}"/>
              </a:ext>
            </a:extLst>
          </p:cNvPr>
          <p:cNvSpPr/>
          <p:nvPr/>
        </p:nvSpPr>
        <p:spPr>
          <a:xfrm>
            <a:off x="6810998" y="1895262"/>
            <a:ext cx="4923802" cy="4619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List questions and follow up actions</a:t>
            </a:r>
          </a:p>
        </p:txBody>
      </p:sp>
    </p:spTree>
    <p:extLst>
      <p:ext uri="{BB962C8B-B14F-4D97-AF65-F5344CB8AC3E}">
        <p14:creationId xmlns:p14="http://schemas.microsoft.com/office/powerpoint/2010/main" val="85563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a:t>Next Steps and Agreed Actions</a:t>
            </a:r>
          </a:p>
        </p:txBody>
      </p:sp>
      <p:sp>
        <p:nvSpPr>
          <p:cNvPr id="26" name="Rectangle 25">
            <a:extLst>
              <a:ext uri="{FF2B5EF4-FFF2-40B4-BE49-F238E27FC236}">
                <a16:creationId xmlns:a16="http://schemas.microsoft.com/office/drawing/2014/main" id="{3EE3908A-E7B2-4491-9919-73E1BE3FA993}"/>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Discuss next steps and agreed action items.</a:t>
            </a:r>
          </a:p>
        </p:txBody>
      </p:sp>
      <p:grpSp>
        <p:nvGrpSpPr>
          <p:cNvPr id="28" name="Group 27">
            <a:extLst>
              <a:ext uri="{FF2B5EF4-FFF2-40B4-BE49-F238E27FC236}">
                <a16:creationId xmlns:a16="http://schemas.microsoft.com/office/drawing/2014/main" id="{5EB24ABA-7791-4106-98DF-BC19E22E4C94}"/>
              </a:ext>
              <a:ext uri="{C183D7F6-B498-43B3-948B-1728B52AA6E4}">
                <adec:decorative xmlns:adec="http://schemas.microsoft.com/office/drawing/2017/decorative" val="1"/>
              </a:ext>
            </a:extLst>
          </p:cNvPr>
          <p:cNvGrpSpPr/>
          <p:nvPr/>
        </p:nvGrpSpPr>
        <p:grpSpPr>
          <a:xfrm>
            <a:off x="457200" y="1993398"/>
            <a:ext cx="326112" cy="326112"/>
            <a:chOff x="115497" y="1864737"/>
            <a:chExt cx="461744" cy="461744"/>
          </a:xfrm>
          <a:solidFill>
            <a:schemeClr val="tx2"/>
          </a:solidFill>
        </p:grpSpPr>
        <p:sp>
          <p:nvSpPr>
            <p:cNvPr id="29" name="Freeform: Shape 28">
              <a:extLst>
                <a:ext uri="{FF2B5EF4-FFF2-40B4-BE49-F238E27FC236}">
                  <a16:creationId xmlns:a16="http://schemas.microsoft.com/office/drawing/2014/main" id="{D6BC7BB6-3E3D-4013-9223-2902E1AC58E3}"/>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Graphic 77">
              <a:extLst>
                <a:ext uri="{FF2B5EF4-FFF2-40B4-BE49-F238E27FC236}">
                  <a16:creationId xmlns:a16="http://schemas.microsoft.com/office/drawing/2014/main" id="{7945BD11-124E-4F10-9642-9099F23D22A4}"/>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31" name="Rectangle 30">
            <a:extLst>
              <a:ext uri="{FF2B5EF4-FFF2-40B4-BE49-F238E27FC236}">
                <a16:creationId xmlns:a16="http://schemas.microsoft.com/office/drawing/2014/main" id="{A35E9EE8-3792-4935-BDF4-3CC3B6FBB0A0}"/>
              </a:ext>
            </a:extLst>
          </p:cNvPr>
          <p:cNvSpPr/>
          <p:nvPr/>
        </p:nvSpPr>
        <p:spPr>
          <a:xfrm>
            <a:off x="6810998" y="1895262"/>
            <a:ext cx="4923802" cy="4619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List next steps and action items</a:t>
            </a:r>
          </a:p>
        </p:txBody>
      </p:sp>
    </p:spTree>
    <p:extLst>
      <p:ext uri="{BB962C8B-B14F-4D97-AF65-F5344CB8AC3E}">
        <p14:creationId xmlns:p14="http://schemas.microsoft.com/office/powerpoint/2010/main" val="263397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5867714"/>
            <a:ext cx="8552961" cy="698775"/>
          </a:xfrm>
          <a:prstGeom prst="rect">
            <a:avLst/>
          </a:prstGeom>
          <a:noFill/>
        </p:spPr>
        <p:txBody>
          <a:bodyPr wrap="square" lIns="0" tIns="0" rIns="0" bIns="0" rtlCol="0" anchor="t" anchorCtr="0">
            <a:noAutofit/>
          </a:bodyPr>
          <a:lstStyle/>
          <a:p>
            <a:pPr defTabSz="914225">
              <a:spcAft>
                <a:spcPts val="600"/>
              </a:spcAft>
            </a:pPr>
            <a:r>
              <a:rPr lang="en-US" sz="784" kern="0">
                <a:latin typeface="Segoe UI"/>
              </a:rPr>
              <a:t>© 2020 Microsoft Corporation. All rights reserved. Microsoft, Microsoft Dynamics, Office 365, Windows, and other product names are or may be registered trademarks and/or trademarks in </a:t>
            </a:r>
            <a:br>
              <a:rPr lang="en-US" sz="784" kern="0">
                <a:latin typeface="Segoe UI"/>
              </a:rPr>
            </a:br>
            <a:r>
              <a:rPr lang="en-US" sz="784" kern="0">
                <a:latin typeface="Segoe UI"/>
              </a:rPr>
              <a:t>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descr="Microsoft logo">
            <a:extLst>
              <a:ext uri="{FF2B5EF4-FFF2-40B4-BE49-F238E27FC236}">
                <a16:creationId xmlns:a16="http://schemas.microsoft.com/office/drawing/2014/main" id="{C7F3306B-47D1-4275-8784-D37237CA5F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3090736"/>
            <a:ext cx="3143873" cy="676529"/>
          </a:xfrm>
          <a:prstGeom prst="rect">
            <a:avLst/>
          </a:prstGeom>
        </p:spPr>
      </p:pic>
      <p:sp>
        <p:nvSpPr>
          <p:cNvPr id="2" name="Title 1">
            <a:extLst>
              <a:ext uri="{FF2B5EF4-FFF2-40B4-BE49-F238E27FC236}">
                <a16:creationId xmlns:a16="http://schemas.microsoft.com/office/drawing/2014/main" id="{83E4AB65-E583-4565-9812-892A3FEA365B}"/>
              </a:ext>
            </a:extLst>
          </p:cNvPr>
          <p:cNvSpPr>
            <a:spLocks noGrp="1"/>
          </p:cNvSpPr>
          <p:nvPr>
            <p:ph type="title" idx="4294967295"/>
          </p:nvPr>
        </p:nvSpPr>
        <p:spPr>
          <a:xfrm>
            <a:off x="269240" y="-899665"/>
            <a:ext cx="11655840" cy="899665"/>
          </a:xfrm>
        </p:spPr>
        <p:txBody>
          <a:bodyPr vert="horz" wrap="square" lIns="146304" tIns="91440" rIns="146304" bIns="91440" rtlCol="0" anchor="b">
            <a:noAutofit/>
          </a:bodyPr>
          <a:lstStyle/>
          <a:p>
            <a:r>
              <a:rPr lang="en-US" dirty="0"/>
              <a:t>Copyright Microsoft</a:t>
            </a:r>
          </a:p>
        </p:txBody>
      </p:sp>
    </p:spTree>
    <p:extLst>
      <p:ext uri="{BB962C8B-B14F-4D97-AF65-F5344CB8AC3E}">
        <p14:creationId xmlns:p14="http://schemas.microsoft.com/office/powerpoint/2010/main" val="1129933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Overall Test Strategy</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Define the overall Test Strategy and approach</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538631" y="1711562"/>
            <a:ext cx="11277600" cy="474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Add Info: A summary of the key areas of your Test Strategy</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234506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cs typeface="Segoe UI"/>
              </a:rPr>
              <a:t>Project Scope mapped to Testing Scope</a:t>
            </a:r>
          </a:p>
        </p:txBody>
      </p:sp>
    </p:spTree>
    <p:extLst>
      <p:ext uri="{BB962C8B-B14F-4D97-AF65-F5344CB8AC3E}">
        <p14:creationId xmlns:p14="http://schemas.microsoft.com/office/powerpoint/2010/main" val="158008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cs typeface="Segoe UI"/>
              </a:rPr>
              <a:t>Project scope mapped to Testing scope</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Identify the testing scope based on the project scope</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538631" y="1711563"/>
            <a:ext cx="11277600" cy="325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lstStyle/>
          <a:p>
            <a:pPr algn="ctr"/>
            <a:r>
              <a:rPr lang="en-US" sz="1600">
                <a:solidFill>
                  <a:schemeClr val="tx1"/>
                </a:solidFill>
              </a:rPr>
              <a:t>Add Info: Consider all the various types of project scope. See some areas to consider here: </a:t>
            </a:r>
            <a:r>
              <a:rPr lang="en-GB" sz="1600">
                <a:solidFill>
                  <a:schemeClr val="tx1"/>
                </a:solidFill>
                <a:hlinkClick r:id="rId3" action="ppaction://hlinksldjump"/>
              </a:rPr>
              <a:t>Project scope mapped to Testing scope</a:t>
            </a:r>
            <a:endParaRPr lang="en-US" sz="1600">
              <a:solidFill>
                <a:schemeClr val="tx1"/>
              </a:solidFill>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grpSp>
        <p:nvGrpSpPr>
          <p:cNvPr id="22" name="Group 21">
            <a:extLst>
              <a:ext uri="{FF2B5EF4-FFF2-40B4-BE49-F238E27FC236}">
                <a16:creationId xmlns:a16="http://schemas.microsoft.com/office/drawing/2014/main" id="{E7AAE775-4DA6-4987-863A-6C8999E1BAB8}"/>
              </a:ext>
              <a:ext uri="{C183D7F6-B498-43B3-948B-1728B52AA6E4}">
                <adec:decorative xmlns:adec="http://schemas.microsoft.com/office/drawing/2017/decorative" val="1"/>
              </a:ext>
            </a:extLst>
          </p:cNvPr>
          <p:cNvGrpSpPr/>
          <p:nvPr/>
        </p:nvGrpSpPr>
        <p:grpSpPr>
          <a:xfrm>
            <a:off x="457200" y="5177142"/>
            <a:ext cx="11225441" cy="338554"/>
            <a:chOff x="457200" y="5787537"/>
            <a:chExt cx="10675765" cy="338554"/>
          </a:xfrm>
        </p:grpSpPr>
        <p:sp>
          <p:nvSpPr>
            <p:cNvPr id="23" name="Rectangle 22">
              <a:extLst>
                <a:ext uri="{FF2B5EF4-FFF2-40B4-BE49-F238E27FC236}">
                  <a16:creationId xmlns:a16="http://schemas.microsoft.com/office/drawing/2014/main" id="{22A46BAD-659F-458D-A07B-9339075E8FFB}"/>
                </a:ext>
              </a:extLst>
            </p:cNvPr>
            <p:cNvSpPr/>
            <p:nvPr/>
          </p:nvSpPr>
          <p:spPr>
            <a:xfrm>
              <a:off x="506805" y="5787537"/>
              <a:ext cx="1062616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0" rtlCol="0" anchor="ctr">
              <a:spAutoFit/>
            </a:bodyPr>
            <a:lstStyle/>
            <a:p>
              <a:r>
                <a:rPr lang="en-US" sz="1600">
                  <a:solidFill>
                    <a:schemeClr val="tx1"/>
                  </a:solidFill>
                </a:rPr>
                <a:t>List any relevant scope areas not clearly covered in the Test Strategy</a:t>
              </a:r>
            </a:p>
          </p:txBody>
        </p:sp>
        <p:grpSp>
          <p:nvGrpSpPr>
            <p:cNvPr id="24" name="Group 23">
              <a:extLst>
                <a:ext uri="{FF2B5EF4-FFF2-40B4-BE49-F238E27FC236}">
                  <a16:creationId xmlns:a16="http://schemas.microsoft.com/office/drawing/2014/main" id="{39E6AA40-1904-4941-8E7F-0215DBD28CC2}"/>
                </a:ext>
              </a:extLst>
            </p:cNvPr>
            <p:cNvGrpSpPr/>
            <p:nvPr/>
          </p:nvGrpSpPr>
          <p:grpSpPr>
            <a:xfrm>
              <a:off x="457200" y="5793758"/>
              <a:ext cx="326112" cy="326112"/>
              <a:chOff x="115497" y="1864737"/>
              <a:chExt cx="461744" cy="461744"/>
            </a:xfrm>
            <a:solidFill>
              <a:schemeClr val="tx2"/>
            </a:solidFill>
          </p:grpSpPr>
          <p:sp>
            <p:nvSpPr>
              <p:cNvPr id="25" name="Freeform: Shape 24">
                <a:extLst>
                  <a:ext uri="{FF2B5EF4-FFF2-40B4-BE49-F238E27FC236}">
                    <a16:creationId xmlns:a16="http://schemas.microsoft.com/office/drawing/2014/main" id="{0DDFE0FF-3720-4E32-9088-3A2E4DB7DADF}"/>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Graphic 77">
                <a:extLst>
                  <a:ext uri="{FF2B5EF4-FFF2-40B4-BE49-F238E27FC236}">
                    <a16:creationId xmlns:a16="http://schemas.microsoft.com/office/drawing/2014/main" id="{C983B941-0B83-4C76-BD09-79DCBB73F435}"/>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27" name="Rectangle 26">
            <a:extLst>
              <a:ext uri="{FF2B5EF4-FFF2-40B4-BE49-F238E27FC236}">
                <a16:creationId xmlns:a16="http://schemas.microsoft.com/office/drawing/2014/main" id="{23A63D8C-A2A6-4D29-BE0C-940A4A5FC1E8}"/>
              </a:ext>
            </a:extLst>
          </p:cNvPr>
          <p:cNvSpPr/>
          <p:nvPr/>
        </p:nvSpPr>
        <p:spPr>
          <a:xfrm>
            <a:off x="486472" y="5595932"/>
            <a:ext cx="11248328" cy="7953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Tree>
    <p:extLst>
      <p:ext uri="{BB962C8B-B14F-4D97-AF65-F5344CB8AC3E}">
        <p14:creationId xmlns:p14="http://schemas.microsoft.com/office/powerpoint/2010/main" val="1247591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cs typeface="Segoe UI"/>
              </a:rPr>
              <a:t>Project scope mapped to Testing scope</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Consider the following areas of your project scope and see how they are mapped to your testing scope</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 uri="{C183D7F6-B498-43B3-948B-1728B52AA6E4}">
                <adec:decorative xmlns:adec="http://schemas.microsoft.com/office/drawing/2017/decorative" val="1"/>
              </a:ext>
            </a:extLst>
          </p:cNvPr>
          <p:cNvSpPr/>
          <p:nvPr/>
        </p:nvSpPr>
        <p:spPr>
          <a:xfrm>
            <a:off x="538631" y="1711562"/>
            <a:ext cx="11277600" cy="474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endParaRPr lang="en-US" sz="1600">
              <a:solidFill>
                <a:schemeClr val="tx1"/>
              </a:solidFill>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rgbClr val="FFC000"/>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Example/Guide slide</a:t>
            </a:r>
          </a:p>
        </p:txBody>
      </p:sp>
      <p:pic>
        <p:nvPicPr>
          <p:cNvPr id="10" name="Picture 9" descr="Detailed table of example for mapping project scope to testing scope.">
            <a:extLst>
              <a:ext uri="{FF2B5EF4-FFF2-40B4-BE49-F238E27FC236}">
                <a16:creationId xmlns:a16="http://schemas.microsoft.com/office/drawing/2014/main" id="{4E5E4D04-A5B1-40E9-99C9-7F06769E763C}"/>
              </a:ext>
            </a:extLst>
          </p:cNvPr>
          <p:cNvPicPr>
            <a:picLocks noChangeAspect="1"/>
          </p:cNvPicPr>
          <p:nvPr/>
        </p:nvPicPr>
        <p:blipFill>
          <a:blip r:embed="rId3"/>
          <a:stretch>
            <a:fillRect/>
          </a:stretch>
        </p:blipFill>
        <p:spPr>
          <a:xfrm>
            <a:off x="457200" y="1655447"/>
            <a:ext cx="11435095" cy="4943680"/>
          </a:xfrm>
          <a:prstGeom prst="rect">
            <a:avLst/>
          </a:prstGeom>
        </p:spPr>
      </p:pic>
    </p:spTree>
    <p:extLst>
      <p:ext uri="{BB962C8B-B14F-4D97-AF65-F5344CB8AC3E}">
        <p14:creationId xmlns:p14="http://schemas.microsoft.com/office/powerpoint/2010/main" val="2495781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t>Test Plan</a:t>
            </a:r>
          </a:p>
        </p:txBody>
      </p:sp>
    </p:spTree>
    <p:extLst>
      <p:ext uri="{BB962C8B-B14F-4D97-AF65-F5344CB8AC3E}">
        <p14:creationId xmlns:p14="http://schemas.microsoft.com/office/powerpoint/2010/main" val="122317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High-level Test Plan</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How are the key test phases and test types represented in the Project plan?</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82002" y="1783166"/>
            <a:ext cx="11277600" cy="47853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Add Project plan related to testing (include key dependent milestones)</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spTree>
    <p:extLst>
      <p:ext uri="{BB962C8B-B14F-4D97-AF65-F5344CB8AC3E}">
        <p14:creationId xmlns:p14="http://schemas.microsoft.com/office/powerpoint/2010/main" val="386942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XZUh5iSLoFrIcqYQb1RTx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cdWOKmPFLDgGZxGfiF.s1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jj9AMThGLMdpwwbD3T1Wg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TBxc8S_LxBA7bcotRSBVt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FhW95ZLttomowezYY_qE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Pk03ybN0nDduIIcszUuA4g"/>
</p:tagLst>
</file>

<file path=ppt/theme/theme1.xml><?xml version="1.0" encoding="utf-8"?>
<a:theme xmlns:a="http://schemas.openxmlformats.org/drawingml/2006/main" name="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C23B1A370DB454895F1017B66A82434" ma:contentTypeVersion="14" ma:contentTypeDescription="Create a new document." ma:contentTypeScope="" ma:versionID="36f782cc4b47fcb13a5bf207b97f493f">
  <xsd:schema xmlns:xsd="http://www.w3.org/2001/XMLSchema" xmlns:xs="http://www.w3.org/2001/XMLSchema" xmlns:p="http://schemas.microsoft.com/office/2006/metadata/properties" xmlns:ns1="http://schemas.microsoft.com/sharepoint/v3" xmlns:ns2="8e793c00-403c-4e2e-9f3f-1f9fce3bba0e" xmlns:ns3="21801293-8b26-4deb-98c0-71fc7c1e1877" targetNamespace="http://schemas.microsoft.com/office/2006/metadata/properties" ma:root="true" ma:fieldsID="ff5189aa532a98420bfbb05215236e6e" ns1:_="" ns2:_="" ns3:_="">
    <xsd:import namespace="http://schemas.microsoft.com/sharepoint/v3"/>
    <xsd:import namespace="8e793c00-403c-4e2e-9f3f-1f9fce3bba0e"/>
    <xsd:import namespace="21801293-8b26-4deb-98c0-71fc7c1e1877"/>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MediaServiceAutoTags"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793c00-403c-4e2e-9f3f-1f9fce3bba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MediaServiceAutoTags" ma:index="18" nillable="true" ma:displayName="Tags" ma:internalName="MediaServiceAutoTags"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801293-8b26-4deb-98c0-71fc7c1e18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1882E7-9227-4C06-A2E1-D3F4BF0D38BE}">
  <ds:schemaRefs>
    <ds:schemaRef ds:uri="http://schemas.microsoft.com/sharepoint/v3/contenttype/forms"/>
  </ds:schemaRefs>
</ds:datastoreItem>
</file>

<file path=customXml/itemProps2.xml><?xml version="1.0" encoding="utf-8"?>
<ds:datastoreItem xmlns:ds="http://schemas.openxmlformats.org/officeDocument/2006/customXml" ds:itemID="{807D7729-9157-422A-A322-F886DC74C10E}">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21801293-8b26-4deb-98c0-71fc7c1e1877"/>
    <ds:schemaRef ds:uri="http://schemas.microsoft.com/office/infopath/2007/PartnerControls"/>
    <ds:schemaRef ds:uri="8e793c00-403c-4e2e-9f3f-1f9fce3bba0e"/>
    <ds:schemaRef ds:uri="http://schemas.microsoft.com/sharepoint/v3"/>
    <ds:schemaRef ds:uri="http://www.w3.org/XML/1998/namespace"/>
  </ds:schemaRefs>
</ds:datastoreItem>
</file>

<file path=customXml/itemProps3.xml><?xml version="1.0" encoding="utf-8"?>
<ds:datastoreItem xmlns:ds="http://schemas.openxmlformats.org/officeDocument/2006/customXml" ds:itemID="{6040F957-1510-4FCA-A77E-B7D8E3AEC6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e793c00-403c-4e2e-9f3f-1f9fce3bba0e"/>
    <ds:schemaRef ds:uri="21801293-8b26-4deb-98c0-71fc7c1e18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16</TotalTime>
  <Words>1734</Words>
  <Application>Microsoft Office PowerPoint</Application>
  <PresentationFormat>Widescreen</PresentationFormat>
  <Paragraphs>173</Paragraphs>
  <Slides>38</Slides>
  <Notes>23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4" baseType="lpstr">
      <vt:lpstr>Arial</vt:lpstr>
      <vt:lpstr>Calibri</vt:lpstr>
      <vt:lpstr>Segoe UI</vt:lpstr>
      <vt:lpstr>Segoe UI Semibold</vt:lpstr>
      <vt:lpstr>Microsoft Dynamics 365</vt:lpstr>
      <vt:lpstr>think-cell Slide</vt:lpstr>
      <vt:lpstr>FastTrack for  Dynamics 365</vt:lpstr>
      <vt:lpstr>Test Strategy Workshop Agenda</vt:lpstr>
      <vt:lpstr>Overall Test Strategy</vt:lpstr>
      <vt:lpstr>Overall Test Strategy</vt:lpstr>
      <vt:lpstr>Project Scope mapped to Testing Scope</vt:lpstr>
      <vt:lpstr>Project scope mapped to Testing scope</vt:lpstr>
      <vt:lpstr>Project scope mapped to Testing scope</vt:lpstr>
      <vt:lpstr>Test Plan</vt:lpstr>
      <vt:lpstr>High-level Test Plan</vt:lpstr>
      <vt:lpstr>Test Phases and Test Types</vt:lpstr>
      <vt:lpstr>Testing types and phases</vt:lpstr>
      <vt:lpstr>Test Definition &amp; Test Management considerations</vt:lpstr>
      <vt:lpstr>Test Definition &amp; Test Management considerations</vt:lpstr>
      <vt:lpstr>Unit Testing</vt:lpstr>
      <vt:lpstr>Unit Testing</vt:lpstr>
      <vt:lpstr>Functional/Process Testing</vt:lpstr>
      <vt:lpstr>Functional/Process Testing</vt:lpstr>
      <vt:lpstr>System Integration Testing</vt:lpstr>
      <vt:lpstr>System Integration Testing</vt:lpstr>
      <vt:lpstr>End-to-End Testing</vt:lpstr>
      <vt:lpstr>End-to-End Testing</vt:lpstr>
      <vt:lpstr>User Acceptance Testing</vt:lpstr>
      <vt:lpstr>User Acceptance Testing</vt:lpstr>
      <vt:lpstr>Regression Testing</vt:lpstr>
      <vt:lpstr>Regression Testing</vt:lpstr>
      <vt:lpstr>Non-Functional Testing - Performance</vt:lpstr>
      <vt:lpstr>Performance Testing</vt:lpstr>
      <vt:lpstr>Non-Functional Testing - Data</vt:lpstr>
      <vt:lpstr>Data Testing</vt:lpstr>
      <vt:lpstr>Non-Functional Testing - Security</vt:lpstr>
      <vt:lpstr>Security Testing</vt:lpstr>
      <vt:lpstr>Test Tooling</vt:lpstr>
      <vt:lpstr>Tooling – Dynamics 365 CE</vt:lpstr>
      <vt:lpstr>Tooling – Dynamics 365 F&amp;O</vt:lpstr>
      <vt:lpstr>Q&amp;A and Next Steps</vt:lpstr>
      <vt:lpstr>Q&amp;A</vt:lpstr>
      <vt:lpstr>Next Steps and Agreed Actions</vt:lpstr>
      <vt:lpstr>Copyright Microsoft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FastTrack for Microsoft Dynamics 365 for Customer Engagement</dc:title>
  <dc:creator>Pedro Sacramento</dc:creator>
  <cp:lastModifiedBy>Claire Nielsen</cp:lastModifiedBy>
  <cp:revision>5</cp:revision>
  <dcterms:created xsi:type="dcterms:W3CDTF">2019-03-30T00:28:33Z</dcterms:created>
  <dcterms:modified xsi:type="dcterms:W3CDTF">2021-08-24T07:11:41Z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0x0101003C23B1A370DB454895F1017B66A82434</vt:lpwstr>
  </property>
  <property fmtid="{D5CDD505-2E9C-101B-9397-08002B2CF9AE}" pid="3" name="AuthorIds_UIVersion_512">
    <vt:lpwstr>68</vt:lpwstr>
  </property>
</Properties>
</file>